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8288000" cy="10287000"/>
  <p:notesSz cx="6858000" cy="9144000"/>
  <p:embeddedFontLst>
    <p:embeddedFont>
      <p:font typeface="KG Primary Penmanship" charset="1" panose="02000506000000020003"/>
      <p:regular r:id="rId36"/>
    </p:embeddedFont>
    <p:embeddedFont>
      <p:font typeface="GFS NeoHellenic Bold" charset="1" panose="02000800000000020004"/>
      <p:regular r:id="rId37"/>
    </p:embeddedFont>
    <p:embeddedFont>
      <p:font typeface="GFS NeoHellenic" charset="1" panose="02000500000000020004"/>
      <p:regular r:id="rId38"/>
    </p:embeddedFont>
    <p:embeddedFont>
      <p:font typeface="Open Sans 1 Bold" charset="1" panose="00000000000000000000"/>
      <p:regular r:id="rId39"/>
    </p:embeddedFont>
    <p:embeddedFont>
      <p:font typeface="Noto Sans Bold" charset="1" panose="020B0802040504020204"/>
      <p:regular r:id="rId40"/>
    </p:embeddedFont>
    <p:embeddedFont>
      <p:font typeface="Open Sans 2 Bold" charset="1" panose="020B0806030504020204"/>
      <p:regular r:id="rId41"/>
    </p:embeddedFont>
    <p:embeddedFont>
      <p:font typeface="Luckiest Guy" charset="1" panose="02000506000000020004"/>
      <p:regular r:id="rId42"/>
    </p:embeddedFont>
    <p:embeddedFont>
      <p:font typeface="Open Sans 1" charset="1" panose="00000000000000000000"/>
      <p:regular r:id="rId43"/>
    </p:embeddedFont>
    <p:embeddedFont>
      <p:font typeface="Open Sans 2" charset="1" panose="020B0606030504020204"/>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https://projectartemis.eu" TargetMode="External" Type="http://schemas.openxmlformats.org/officeDocument/2006/relationships/hyperlink"/><Relationship Id="rId13"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8.png" Type="http://schemas.openxmlformats.org/officeDocument/2006/relationships/image"/><Relationship Id="rId4"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8.png" Type="http://schemas.openxmlformats.org/officeDocument/2006/relationships/image"/><Relationship Id="rId4" Target="../media/image1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8.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1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1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8.png" Type="http://schemas.openxmlformats.org/officeDocument/2006/relationships/image"/><Relationship Id="rId4" Target="../media/image30.jpeg" Type="http://schemas.openxmlformats.org/officeDocument/2006/relationships/image"/><Relationship Id="rId5" Target="../media/image1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8.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1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35.jpeg" Type="http://schemas.openxmlformats.org/officeDocument/2006/relationships/image"/><Relationship Id="rId4" Target="../media/image8.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 Id="rId7" Target="../media/image1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svg" Type="http://schemas.openxmlformats.org/officeDocument/2006/relationships/image"/><Relationship Id="rId11" Target="../media/image45.png" Type="http://schemas.openxmlformats.org/officeDocument/2006/relationships/image"/><Relationship Id="rId12" Target="../media/image46.svg" Type="http://schemas.openxmlformats.org/officeDocument/2006/relationships/image"/><Relationship Id="rId13" Target="../media/image11.png" Type="http://schemas.openxmlformats.org/officeDocument/2006/relationships/image"/><Relationship Id="rId2" Target="../media/image1.png" Type="http://schemas.openxmlformats.org/officeDocument/2006/relationships/image"/><Relationship Id="rId3" Target="../media/image8.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4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8.pn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1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8.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1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8.pn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 Id="rId3" Target="../media/image8.png" Type="http://schemas.openxmlformats.org/officeDocument/2006/relationships/image"/><Relationship Id="rId4" Target="../media/image1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8.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1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35.jpeg" Type="http://schemas.openxmlformats.org/officeDocument/2006/relationships/image"/><Relationship Id="rId4" Target="../media/image8.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 Id="rId7" Target="../media/image1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 Id="rId6" Target="../media/image1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59.jpeg" Type="http://schemas.openxmlformats.org/officeDocument/2006/relationships/image"/><Relationship Id="rId4" Target="../media/image1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2" Target="../media/image1.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1.png" Type="http://schemas.openxmlformats.org/officeDocument/2006/relationships/image"/><Relationship Id="rId5" Target="../media/image1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png" Type="http://schemas.openxmlformats.org/officeDocument/2006/relationships/image"/><Relationship Id="rId11" Target="../media/image73.sv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8.png" Type="http://schemas.openxmlformats.org/officeDocument/2006/relationships/image"/><Relationship Id="rId4" Target="../media/image66.png" Type="http://schemas.openxmlformats.org/officeDocument/2006/relationships/image"/><Relationship Id="rId5" Target="../media/image67.png" Type="http://schemas.openxmlformats.org/officeDocument/2006/relationships/image"/><Relationship Id="rId6" Target="../media/image68.png" Type="http://schemas.openxmlformats.org/officeDocument/2006/relationships/image"/><Relationship Id="rId7" Target="../media/image69.png" Type="http://schemas.openxmlformats.org/officeDocument/2006/relationships/image"/><Relationship Id="rId8" Target="../media/image70.png" Type="http://schemas.openxmlformats.org/officeDocument/2006/relationships/image"/><Relationship Id="rId9" Target="../media/image7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7.png" Type="http://schemas.openxmlformats.org/officeDocument/2006/relationships/image"/><Relationship Id="rId5"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8.jpeg" Type="http://schemas.openxmlformats.org/officeDocument/2006/relationships/image"/><Relationship Id="rId5"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0409" y="701467"/>
            <a:ext cx="16950772" cy="8884066"/>
            <a:chOff x="0" y="0"/>
            <a:chExt cx="22601029" cy="11845421"/>
          </a:xfrm>
        </p:grpSpPr>
        <p:grpSp>
          <p:nvGrpSpPr>
            <p:cNvPr name="Group 3" id="3"/>
            <p:cNvGrpSpPr/>
            <p:nvPr/>
          </p:nvGrpSpPr>
          <p:grpSpPr>
            <a:xfrm rot="0">
              <a:off x="538038" y="0"/>
              <a:ext cx="21953389" cy="11718497"/>
              <a:chOff x="0" y="0"/>
              <a:chExt cx="167791097" cy="89565194"/>
            </a:xfrm>
          </p:grpSpPr>
          <p:sp>
            <p:nvSpPr>
              <p:cNvPr name="Freeform 4" id="4"/>
              <p:cNvSpPr/>
              <p:nvPr/>
            </p:nvSpPr>
            <p:spPr>
              <a:xfrm flipH="false" flipV="false" rot="0">
                <a:off x="72390" y="72390"/>
                <a:ext cx="167646315" cy="89420417"/>
              </a:xfrm>
              <a:custGeom>
                <a:avLst/>
                <a:gdLst/>
                <a:ahLst/>
                <a:cxnLst/>
                <a:rect r="r" b="b" t="t" l="l"/>
                <a:pathLst>
                  <a:path h="89420417" w="167646315">
                    <a:moveTo>
                      <a:pt x="0" y="0"/>
                    </a:moveTo>
                    <a:lnTo>
                      <a:pt x="167646315" y="0"/>
                    </a:lnTo>
                    <a:lnTo>
                      <a:pt x="167646315" y="89420417"/>
                    </a:lnTo>
                    <a:lnTo>
                      <a:pt x="0" y="89420417"/>
                    </a:lnTo>
                    <a:lnTo>
                      <a:pt x="0" y="0"/>
                    </a:lnTo>
                    <a:close/>
                  </a:path>
                </a:pathLst>
              </a:custGeom>
              <a:solidFill>
                <a:srgbClr val="FDFDFD">
                  <a:alpha val="84706"/>
                </a:srgbClr>
              </a:solidFill>
            </p:spPr>
          </p:sp>
          <p:sp>
            <p:nvSpPr>
              <p:cNvPr name="Freeform 5" id="5"/>
              <p:cNvSpPr/>
              <p:nvPr/>
            </p:nvSpPr>
            <p:spPr>
              <a:xfrm flipH="false" flipV="false" rot="0">
                <a:off x="0" y="0"/>
                <a:ext cx="167791098" cy="89565194"/>
              </a:xfrm>
              <a:custGeom>
                <a:avLst/>
                <a:gdLst/>
                <a:ahLst/>
                <a:cxnLst/>
                <a:rect r="r" b="b" t="t" l="l"/>
                <a:pathLst>
                  <a:path h="89565194" w="167791098">
                    <a:moveTo>
                      <a:pt x="167646313" y="89420415"/>
                    </a:moveTo>
                    <a:lnTo>
                      <a:pt x="167791098" y="89420415"/>
                    </a:lnTo>
                    <a:lnTo>
                      <a:pt x="167791098" y="89565194"/>
                    </a:lnTo>
                    <a:lnTo>
                      <a:pt x="167646313" y="89565194"/>
                    </a:lnTo>
                    <a:lnTo>
                      <a:pt x="167646313" y="89420415"/>
                    </a:lnTo>
                    <a:close/>
                    <a:moveTo>
                      <a:pt x="0" y="144780"/>
                    </a:moveTo>
                    <a:lnTo>
                      <a:pt x="144780" y="144780"/>
                    </a:lnTo>
                    <a:lnTo>
                      <a:pt x="144780" y="89420415"/>
                    </a:lnTo>
                    <a:lnTo>
                      <a:pt x="0" y="89420415"/>
                    </a:lnTo>
                    <a:lnTo>
                      <a:pt x="0" y="144780"/>
                    </a:lnTo>
                    <a:close/>
                    <a:moveTo>
                      <a:pt x="0" y="89420415"/>
                    </a:moveTo>
                    <a:lnTo>
                      <a:pt x="144780" y="89420415"/>
                    </a:lnTo>
                    <a:lnTo>
                      <a:pt x="144780" y="89565194"/>
                    </a:lnTo>
                    <a:lnTo>
                      <a:pt x="0" y="89565194"/>
                    </a:lnTo>
                    <a:lnTo>
                      <a:pt x="0" y="89420415"/>
                    </a:lnTo>
                    <a:close/>
                    <a:moveTo>
                      <a:pt x="167646313" y="144780"/>
                    </a:moveTo>
                    <a:lnTo>
                      <a:pt x="167791098" y="144780"/>
                    </a:lnTo>
                    <a:lnTo>
                      <a:pt x="167791098" y="89420415"/>
                    </a:lnTo>
                    <a:lnTo>
                      <a:pt x="167646313" y="89420415"/>
                    </a:lnTo>
                    <a:lnTo>
                      <a:pt x="167646313" y="144780"/>
                    </a:lnTo>
                    <a:close/>
                    <a:moveTo>
                      <a:pt x="144780" y="89420415"/>
                    </a:moveTo>
                    <a:lnTo>
                      <a:pt x="167646313" y="89420415"/>
                    </a:lnTo>
                    <a:lnTo>
                      <a:pt x="167646313" y="89565194"/>
                    </a:lnTo>
                    <a:lnTo>
                      <a:pt x="144780" y="89565194"/>
                    </a:lnTo>
                    <a:lnTo>
                      <a:pt x="144780" y="89420415"/>
                    </a:lnTo>
                    <a:close/>
                    <a:moveTo>
                      <a:pt x="167646313" y="0"/>
                    </a:moveTo>
                    <a:lnTo>
                      <a:pt x="167791098" y="0"/>
                    </a:lnTo>
                    <a:lnTo>
                      <a:pt x="167791098" y="144780"/>
                    </a:lnTo>
                    <a:lnTo>
                      <a:pt x="167646313" y="144780"/>
                    </a:lnTo>
                    <a:lnTo>
                      <a:pt x="167646313" y="0"/>
                    </a:lnTo>
                    <a:close/>
                    <a:moveTo>
                      <a:pt x="0" y="0"/>
                    </a:moveTo>
                    <a:lnTo>
                      <a:pt x="144780" y="0"/>
                    </a:lnTo>
                    <a:lnTo>
                      <a:pt x="144780" y="144780"/>
                    </a:lnTo>
                    <a:lnTo>
                      <a:pt x="0" y="144780"/>
                    </a:lnTo>
                    <a:lnTo>
                      <a:pt x="0" y="0"/>
                    </a:lnTo>
                    <a:close/>
                    <a:moveTo>
                      <a:pt x="144780" y="0"/>
                    </a:moveTo>
                    <a:lnTo>
                      <a:pt x="167646313" y="0"/>
                    </a:lnTo>
                    <a:lnTo>
                      <a:pt x="167646313"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601029" cy="11845421"/>
            </a:xfrm>
            <a:custGeom>
              <a:avLst/>
              <a:gdLst/>
              <a:ahLst/>
              <a:cxnLst/>
              <a:rect r="r" b="b" t="t" l="l"/>
              <a:pathLst>
                <a:path h="11845421" w="22601029">
                  <a:moveTo>
                    <a:pt x="0" y="0"/>
                  </a:moveTo>
                  <a:lnTo>
                    <a:pt x="22601029" y="0"/>
                  </a:lnTo>
                  <a:lnTo>
                    <a:pt x="22601029" y="11845421"/>
                  </a:lnTo>
                  <a:lnTo>
                    <a:pt x="0" y="11845421"/>
                  </a:lnTo>
                  <a:lnTo>
                    <a:pt x="0" y="0"/>
                  </a:lnTo>
                  <a:close/>
                </a:path>
              </a:pathLst>
            </a:custGeom>
            <a:blipFill>
              <a:blip r:embed="rId2">
                <a:alphaModFix amt="19999"/>
              </a:blip>
              <a:stretch>
                <a:fillRect l="0" t="-59024" r="0" b="-32734"/>
              </a:stretch>
            </a:blipFill>
          </p:spPr>
        </p:sp>
      </p:grpSp>
      <p:grpSp>
        <p:nvGrpSpPr>
          <p:cNvPr name="Group 7" id="7"/>
          <p:cNvGrpSpPr/>
          <p:nvPr/>
        </p:nvGrpSpPr>
        <p:grpSpPr>
          <a:xfrm rot="0">
            <a:off x="14182187" y="1297210"/>
            <a:ext cx="3515928" cy="7961090"/>
            <a:chOff x="0" y="0"/>
            <a:chExt cx="4687904" cy="10614786"/>
          </a:xfrm>
        </p:grpSpPr>
        <p:sp>
          <p:nvSpPr>
            <p:cNvPr name="Freeform 8" id="8"/>
            <p:cNvSpPr/>
            <p:nvPr/>
          </p:nvSpPr>
          <p:spPr>
            <a:xfrm flipH="false" flipV="false" rot="0">
              <a:off x="310003" y="0"/>
              <a:ext cx="4207622" cy="4326604"/>
            </a:xfrm>
            <a:custGeom>
              <a:avLst/>
              <a:gdLst/>
              <a:ahLst/>
              <a:cxnLst/>
              <a:rect r="r" b="b" t="t" l="l"/>
              <a:pathLst>
                <a:path h="4326604" w="4207622">
                  <a:moveTo>
                    <a:pt x="0" y="0"/>
                  </a:moveTo>
                  <a:lnTo>
                    <a:pt x="4207623" y="0"/>
                  </a:lnTo>
                  <a:lnTo>
                    <a:pt x="4207623" y="4326604"/>
                  </a:lnTo>
                  <a:lnTo>
                    <a:pt x="0" y="43266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0" y="3511383"/>
              <a:ext cx="3741640" cy="3887418"/>
            </a:xfrm>
            <a:custGeom>
              <a:avLst/>
              <a:gdLst/>
              <a:ahLst/>
              <a:cxnLst/>
              <a:rect r="r" b="b" t="t" l="l"/>
              <a:pathLst>
                <a:path h="3887418" w="3741640">
                  <a:moveTo>
                    <a:pt x="0" y="0"/>
                  </a:moveTo>
                  <a:lnTo>
                    <a:pt x="3741640" y="0"/>
                  </a:lnTo>
                  <a:lnTo>
                    <a:pt x="3741640" y="3887418"/>
                  </a:lnTo>
                  <a:lnTo>
                    <a:pt x="0" y="38874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524672" y="6727368"/>
              <a:ext cx="4163232" cy="3887418"/>
            </a:xfrm>
            <a:custGeom>
              <a:avLst/>
              <a:gdLst/>
              <a:ahLst/>
              <a:cxnLst/>
              <a:rect r="r" b="b" t="t" l="l"/>
              <a:pathLst>
                <a:path h="3887418" w="4163232">
                  <a:moveTo>
                    <a:pt x="0" y="0"/>
                  </a:moveTo>
                  <a:lnTo>
                    <a:pt x="4163232" y="0"/>
                  </a:lnTo>
                  <a:lnTo>
                    <a:pt x="4163232" y="3887418"/>
                  </a:lnTo>
                  <a:lnTo>
                    <a:pt x="0" y="38874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11" id="11"/>
          <p:cNvSpPr/>
          <p:nvPr/>
        </p:nvSpPr>
        <p:spPr>
          <a:xfrm flipH="false" flipV="false" rot="0">
            <a:off x="1028700" y="701467"/>
            <a:ext cx="2817212" cy="2817212"/>
          </a:xfrm>
          <a:custGeom>
            <a:avLst/>
            <a:gdLst/>
            <a:ahLst/>
            <a:cxnLst/>
            <a:rect r="r" b="b" t="t" l="l"/>
            <a:pathLst>
              <a:path h="2817212" w="2817212">
                <a:moveTo>
                  <a:pt x="0" y="0"/>
                </a:moveTo>
                <a:lnTo>
                  <a:pt x="2817212" y="0"/>
                </a:lnTo>
                <a:lnTo>
                  <a:pt x="2817212" y="2817212"/>
                </a:lnTo>
                <a:lnTo>
                  <a:pt x="0" y="2817212"/>
                </a:lnTo>
                <a:lnTo>
                  <a:pt x="0" y="0"/>
                </a:lnTo>
                <a:close/>
              </a:path>
            </a:pathLst>
          </a:custGeom>
          <a:blipFill>
            <a:blip r:embed="rId9"/>
            <a:stretch>
              <a:fillRect l="0" t="0" r="0" b="0"/>
            </a:stretch>
          </a:blipFill>
        </p:spPr>
      </p:sp>
      <p:grpSp>
        <p:nvGrpSpPr>
          <p:cNvPr name="Group 12" id="12"/>
          <p:cNvGrpSpPr/>
          <p:nvPr/>
        </p:nvGrpSpPr>
        <p:grpSpPr>
          <a:xfrm rot="0">
            <a:off x="4742229" y="701467"/>
            <a:ext cx="8152508" cy="8152508"/>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8BAF"/>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6616821" y="8926151"/>
            <a:ext cx="4403323" cy="596920"/>
            <a:chOff x="0" y="0"/>
            <a:chExt cx="5871098" cy="795893"/>
          </a:xfrm>
        </p:grpSpPr>
        <p:grpSp>
          <p:nvGrpSpPr>
            <p:cNvPr name="Group 16" id="16"/>
            <p:cNvGrpSpPr/>
            <p:nvPr/>
          </p:nvGrpSpPr>
          <p:grpSpPr>
            <a:xfrm rot="0">
              <a:off x="0" y="0"/>
              <a:ext cx="5871098" cy="795893"/>
              <a:chOff x="0" y="0"/>
              <a:chExt cx="546511" cy="74086"/>
            </a:xfrm>
          </p:grpSpPr>
          <p:sp>
            <p:nvSpPr>
              <p:cNvPr name="Freeform 17" id="17"/>
              <p:cNvSpPr/>
              <p:nvPr/>
            </p:nvSpPr>
            <p:spPr>
              <a:xfrm flipH="false" flipV="false" rot="0">
                <a:off x="0" y="0"/>
                <a:ext cx="546511" cy="74086"/>
              </a:xfrm>
              <a:custGeom>
                <a:avLst/>
                <a:gdLst/>
                <a:ahLst/>
                <a:cxnLst/>
                <a:rect r="r" b="b" t="t" l="l"/>
                <a:pathLst>
                  <a:path h="74086" w="546511">
                    <a:moveTo>
                      <a:pt x="29513" y="0"/>
                    </a:moveTo>
                    <a:lnTo>
                      <a:pt x="516999" y="0"/>
                    </a:lnTo>
                    <a:cubicBezTo>
                      <a:pt x="524826" y="0"/>
                      <a:pt x="532333" y="3109"/>
                      <a:pt x="537867" y="8644"/>
                    </a:cubicBezTo>
                    <a:cubicBezTo>
                      <a:pt x="543402" y="14179"/>
                      <a:pt x="546511" y="21685"/>
                      <a:pt x="546511" y="29513"/>
                    </a:cubicBezTo>
                    <a:lnTo>
                      <a:pt x="546511" y="44573"/>
                    </a:lnTo>
                    <a:cubicBezTo>
                      <a:pt x="546511" y="52400"/>
                      <a:pt x="543402" y="59907"/>
                      <a:pt x="537867" y="65442"/>
                    </a:cubicBezTo>
                    <a:cubicBezTo>
                      <a:pt x="532333" y="70976"/>
                      <a:pt x="524826" y="74086"/>
                      <a:pt x="516999" y="74086"/>
                    </a:cubicBezTo>
                    <a:lnTo>
                      <a:pt x="29513" y="74086"/>
                    </a:lnTo>
                    <a:cubicBezTo>
                      <a:pt x="21685" y="74086"/>
                      <a:pt x="14179" y="70976"/>
                      <a:pt x="8644" y="65442"/>
                    </a:cubicBezTo>
                    <a:cubicBezTo>
                      <a:pt x="3109" y="59907"/>
                      <a:pt x="0" y="52400"/>
                      <a:pt x="0" y="44573"/>
                    </a:cubicBezTo>
                    <a:lnTo>
                      <a:pt x="0" y="29513"/>
                    </a:lnTo>
                    <a:cubicBezTo>
                      <a:pt x="0" y="21685"/>
                      <a:pt x="3109" y="14179"/>
                      <a:pt x="8644" y="8644"/>
                    </a:cubicBezTo>
                    <a:cubicBezTo>
                      <a:pt x="14179" y="3109"/>
                      <a:pt x="21685" y="0"/>
                      <a:pt x="29513" y="0"/>
                    </a:cubicBezTo>
                    <a:close/>
                  </a:path>
                </a:pathLst>
              </a:custGeom>
              <a:solidFill>
                <a:srgbClr val="FFFFFF"/>
              </a:solidFill>
              <a:ln w="38100" cap="rnd">
                <a:solidFill>
                  <a:srgbClr val="FFFFFF"/>
                </a:solidFill>
                <a:prstDash val="solid"/>
                <a:round/>
              </a:ln>
            </p:spPr>
          </p:sp>
          <p:sp>
            <p:nvSpPr>
              <p:cNvPr name="TextBox 18" id="18"/>
              <p:cNvSpPr txBox="true"/>
              <p:nvPr/>
            </p:nvSpPr>
            <p:spPr>
              <a:xfrm>
                <a:off x="0" y="-28575"/>
                <a:ext cx="546511" cy="102661"/>
              </a:xfrm>
              <a:prstGeom prst="rect">
                <a:avLst/>
              </a:prstGeom>
            </p:spPr>
            <p:txBody>
              <a:bodyPr anchor="ctr" rtlCol="false" tIns="50800" lIns="50800" bIns="50800" rIns="50800"/>
              <a:lstStyle/>
              <a:p>
                <a:pPr algn="ctr">
                  <a:lnSpc>
                    <a:spcPts val="2240"/>
                  </a:lnSpc>
                </a:pPr>
              </a:p>
            </p:txBody>
          </p:sp>
        </p:grpSp>
        <p:sp>
          <p:nvSpPr>
            <p:cNvPr name="Freeform 19" id="19"/>
            <p:cNvSpPr/>
            <p:nvPr/>
          </p:nvSpPr>
          <p:spPr>
            <a:xfrm flipH="false" flipV="false" rot="0">
              <a:off x="501737" y="164909"/>
              <a:ext cx="522737" cy="522737"/>
            </a:xfrm>
            <a:custGeom>
              <a:avLst/>
              <a:gdLst/>
              <a:ahLst/>
              <a:cxnLst/>
              <a:rect r="r" b="b" t="t" l="l"/>
              <a:pathLst>
                <a:path h="522737" w="522737">
                  <a:moveTo>
                    <a:pt x="0" y="0"/>
                  </a:moveTo>
                  <a:lnTo>
                    <a:pt x="522737" y="0"/>
                  </a:lnTo>
                  <a:lnTo>
                    <a:pt x="522737" y="522737"/>
                  </a:lnTo>
                  <a:lnTo>
                    <a:pt x="0" y="5227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1024474" y="51097"/>
              <a:ext cx="4407038" cy="610933"/>
            </a:xfrm>
            <a:prstGeom prst="rect">
              <a:avLst/>
            </a:prstGeom>
          </p:spPr>
          <p:txBody>
            <a:bodyPr anchor="t" rtlCol="false" tIns="0" lIns="0" bIns="0" rIns="0">
              <a:spAutoFit/>
            </a:bodyPr>
            <a:lstStyle/>
            <a:p>
              <a:pPr algn="ctr">
                <a:lnSpc>
                  <a:spcPts val="3870"/>
                </a:lnSpc>
              </a:pPr>
              <a:r>
                <a:rPr lang="en-US" sz="2764" u="sng">
                  <a:solidFill>
                    <a:srgbClr val="D18BAF"/>
                  </a:solidFill>
                  <a:latin typeface="KG Primary Penmanship"/>
                  <a:ea typeface="KG Primary Penmanship"/>
                  <a:cs typeface="KG Primary Penmanship"/>
                  <a:sym typeface="KG Primary Penmanship"/>
                  <a:hlinkClick r:id="rId12" tooltip="https://projectartemis.eu"/>
                </a:rPr>
                <a:t>https://projectartemis.eu/</a:t>
              </a:r>
            </a:p>
          </p:txBody>
        </p:sp>
      </p:grpSp>
      <p:grpSp>
        <p:nvGrpSpPr>
          <p:cNvPr name="Group 21" id="21"/>
          <p:cNvGrpSpPr/>
          <p:nvPr/>
        </p:nvGrpSpPr>
        <p:grpSpPr>
          <a:xfrm rot="0">
            <a:off x="-619537" y="9595247"/>
            <a:ext cx="19527074" cy="2103256"/>
            <a:chOff x="0" y="0"/>
            <a:chExt cx="5142933" cy="553944"/>
          </a:xfrm>
        </p:grpSpPr>
        <p:sp>
          <p:nvSpPr>
            <p:cNvPr name="Freeform 22" id="22"/>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23" id="23"/>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4742229" y="4042100"/>
            <a:ext cx="8043690" cy="3302635"/>
          </a:xfrm>
          <a:prstGeom prst="rect">
            <a:avLst/>
          </a:prstGeom>
        </p:spPr>
        <p:txBody>
          <a:bodyPr anchor="t" rtlCol="false" tIns="0" lIns="0" bIns="0" rIns="0">
            <a:spAutoFit/>
          </a:bodyPr>
          <a:lstStyle/>
          <a:p>
            <a:pPr algn="ctr">
              <a:lnSpc>
                <a:spcPts val="6380"/>
              </a:lnSpc>
              <a:spcBef>
                <a:spcPct val="0"/>
              </a:spcBef>
            </a:pPr>
            <a:r>
              <a:rPr lang="en-US" b="true" sz="5800">
                <a:solidFill>
                  <a:srgbClr val="FDFDFD"/>
                </a:solidFill>
                <a:latin typeface="GFS NeoHellenic Bold"/>
                <a:ea typeface="GFS NeoHellenic Bold"/>
                <a:cs typeface="GFS NeoHellenic Bold"/>
                <a:sym typeface="GFS NeoHellenic Bold"/>
              </a:rPr>
              <a:t>Respect</a:t>
            </a:r>
            <a:r>
              <a:rPr lang="en-US" b="true" sz="5800">
                <a:solidFill>
                  <a:srgbClr val="FDFDFD"/>
                </a:solidFill>
                <a:latin typeface="GFS NeoHellenic Bold"/>
                <a:ea typeface="GFS NeoHellenic Bold"/>
                <a:cs typeface="GFS NeoHellenic Bold"/>
                <a:sym typeface="GFS NeoHellenic Bold"/>
              </a:rPr>
              <a:t> starts early: </a:t>
            </a:r>
            <a:r>
              <a:rPr lang="en-US" sz="5800">
                <a:solidFill>
                  <a:srgbClr val="FDFDFD"/>
                </a:solidFill>
                <a:latin typeface="GFS NeoHellenic"/>
                <a:ea typeface="GFS NeoHellenic"/>
                <a:cs typeface="GFS NeoHellenic"/>
                <a:sym typeface="GFS NeoHellenic"/>
              </a:rPr>
              <a:t>Preparing for tackling peer harassment in primary schools</a:t>
            </a:r>
          </a:p>
        </p:txBody>
      </p:sp>
      <p:sp>
        <p:nvSpPr>
          <p:cNvPr name="TextBox 25" id="25"/>
          <p:cNvSpPr txBox="true"/>
          <p:nvPr/>
        </p:nvSpPr>
        <p:spPr>
          <a:xfrm rot="0">
            <a:off x="5382206" y="1866704"/>
            <a:ext cx="6872553" cy="1123950"/>
          </a:xfrm>
          <a:prstGeom prst="rect">
            <a:avLst/>
          </a:prstGeom>
        </p:spPr>
        <p:txBody>
          <a:bodyPr anchor="t" rtlCol="false" tIns="0" lIns="0" bIns="0" rIns="0">
            <a:spAutoFit/>
          </a:bodyPr>
          <a:lstStyle/>
          <a:p>
            <a:pPr algn="ctr">
              <a:lnSpc>
                <a:spcPts val="8249"/>
              </a:lnSpc>
              <a:spcBef>
                <a:spcPct val="0"/>
              </a:spcBef>
            </a:pPr>
            <a:r>
              <a:rPr lang="en-US" b="true" sz="7499">
                <a:solidFill>
                  <a:srgbClr val="FDFDFD"/>
                </a:solidFill>
                <a:latin typeface="GFS NeoHellenic Bold"/>
                <a:ea typeface="GFS NeoHellenic Bold"/>
                <a:cs typeface="GFS NeoHellenic Bold"/>
                <a:sym typeface="GFS NeoHellenic Bold"/>
              </a:rPr>
              <a:t>WORKSHOP</a:t>
            </a:r>
          </a:p>
        </p:txBody>
      </p:sp>
      <p:sp>
        <p:nvSpPr>
          <p:cNvPr name="Freeform 26" id="26"/>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13"/>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57212"/>
            <a:ext cx="16230600" cy="9038035"/>
          </a:xfrm>
          <a:custGeom>
            <a:avLst/>
            <a:gdLst/>
            <a:ahLst/>
            <a:cxnLst/>
            <a:rect r="r" b="b" t="t" l="l"/>
            <a:pathLst>
              <a:path h="9038035" w="16230600">
                <a:moveTo>
                  <a:pt x="0" y="0"/>
                </a:moveTo>
                <a:lnTo>
                  <a:pt x="16230600" y="0"/>
                </a:lnTo>
                <a:lnTo>
                  <a:pt x="16230600" y="9038035"/>
                </a:lnTo>
                <a:lnTo>
                  <a:pt x="0" y="9038035"/>
                </a:lnTo>
                <a:lnTo>
                  <a:pt x="0" y="0"/>
                </a:lnTo>
                <a:close/>
              </a:path>
            </a:pathLst>
          </a:custGeom>
          <a:blipFill>
            <a:blip r:embed="rId2">
              <a:alphaModFix amt="21999"/>
            </a:blip>
            <a:stretch>
              <a:fillRect l="0" t="-8251" r="0" b="-8251"/>
            </a:stretch>
          </a:blipFill>
        </p:spPr>
      </p:sp>
      <p:grpSp>
        <p:nvGrpSpPr>
          <p:cNvPr name="Group 3" id="3"/>
          <p:cNvGrpSpPr/>
          <p:nvPr/>
        </p:nvGrpSpPr>
        <p:grpSpPr>
          <a:xfrm rot="0">
            <a:off x="-619537" y="9595247"/>
            <a:ext cx="19527074" cy="2103256"/>
            <a:chOff x="0" y="0"/>
            <a:chExt cx="5142933" cy="553944"/>
          </a:xfrm>
        </p:grpSpPr>
        <p:sp>
          <p:nvSpPr>
            <p:cNvPr name="Freeform 4" id="4"/>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5" id="5"/>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TextBox 11" id="11"/>
          <p:cNvSpPr txBox="true"/>
          <p:nvPr/>
        </p:nvSpPr>
        <p:spPr>
          <a:xfrm rot="0">
            <a:off x="3678853" y="4466630"/>
            <a:ext cx="10930293" cy="2752724"/>
          </a:xfrm>
          <a:prstGeom prst="rect">
            <a:avLst/>
          </a:prstGeom>
        </p:spPr>
        <p:txBody>
          <a:bodyPr anchor="t" rtlCol="false" tIns="0" lIns="0" bIns="0" rIns="0">
            <a:spAutoFit/>
          </a:bodyPr>
          <a:lstStyle/>
          <a:p>
            <a:pPr algn="ctr">
              <a:lnSpc>
                <a:spcPts val="5399"/>
              </a:lnSpc>
            </a:pPr>
            <a:r>
              <a:rPr lang="en-US" b="true" sz="5999">
                <a:solidFill>
                  <a:srgbClr val="005084"/>
                </a:solidFill>
                <a:latin typeface="Open Sans 1 Bold"/>
                <a:ea typeface="Open Sans 1 Bold"/>
                <a:cs typeface="Open Sans 1 Bold"/>
                <a:sym typeface="Open Sans 1 Bold"/>
              </a:rPr>
              <a:t>HOW TO DEVELOP </a:t>
            </a:r>
          </a:p>
          <a:p>
            <a:pPr algn="ctr">
              <a:lnSpc>
                <a:spcPts val="5399"/>
              </a:lnSpc>
            </a:pPr>
            <a:r>
              <a:rPr lang="en-US" b="true" sz="5999">
                <a:solidFill>
                  <a:srgbClr val="005084"/>
                </a:solidFill>
                <a:latin typeface="Open Sans 1 Bold"/>
                <a:ea typeface="Open Sans 1 Bold"/>
                <a:cs typeface="Open Sans 1 Bold"/>
                <a:sym typeface="Open Sans 1 Bold"/>
              </a:rPr>
              <a:t>AN ACTIVITY THAT</a:t>
            </a:r>
          </a:p>
          <a:p>
            <a:pPr algn="ctr">
              <a:lnSpc>
                <a:spcPts val="5399"/>
              </a:lnSpc>
            </a:pPr>
            <a:r>
              <a:rPr lang="en-US" b="true" sz="5999">
                <a:solidFill>
                  <a:srgbClr val="005084"/>
                </a:solidFill>
                <a:latin typeface="Open Sans 1 Bold"/>
                <a:ea typeface="Open Sans 1 Bold"/>
                <a:cs typeface="Open Sans 1 Bold"/>
                <a:sym typeface="Open Sans 1 Bold"/>
              </a:rPr>
              <a:t>HELPS PREVENT SEXUAL HARASSMENT AMONG PEERS</a:t>
            </a:r>
          </a:p>
        </p:txBody>
      </p:sp>
      <p:sp>
        <p:nvSpPr>
          <p:cNvPr name="TextBox 12" id="12"/>
          <p:cNvSpPr txBox="true"/>
          <p:nvPr/>
        </p:nvSpPr>
        <p:spPr>
          <a:xfrm rot="0">
            <a:off x="4853478" y="1171575"/>
            <a:ext cx="8581044"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Education through activities</a:t>
            </a:r>
          </a:p>
        </p:txBody>
      </p:sp>
      <p:sp>
        <p:nvSpPr>
          <p:cNvPr name="Freeform 13" id="13"/>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028700" y="807064"/>
            <a:ext cx="16230600" cy="8788183"/>
          </a:xfrm>
          <a:custGeom>
            <a:avLst/>
            <a:gdLst/>
            <a:ahLst/>
            <a:cxnLst/>
            <a:rect r="r" b="b" t="t" l="l"/>
            <a:pathLst>
              <a:path h="8788183" w="16230600">
                <a:moveTo>
                  <a:pt x="0" y="0"/>
                </a:moveTo>
                <a:lnTo>
                  <a:pt x="16230600" y="0"/>
                </a:lnTo>
                <a:lnTo>
                  <a:pt x="16230600" y="8788183"/>
                </a:lnTo>
                <a:lnTo>
                  <a:pt x="0" y="8788183"/>
                </a:lnTo>
                <a:lnTo>
                  <a:pt x="0" y="0"/>
                </a:lnTo>
                <a:close/>
              </a:path>
            </a:pathLst>
          </a:custGeom>
          <a:blipFill>
            <a:blip r:embed="rId2">
              <a:alphaModFix amt="10999"/>
            </a:blip>
            <a:stretch>
              <a:fillRect l="0" t="-13607" r="0" b="-9671"/>
            </a:stretch>
          </a:blipFill>
        </p:spPr>
      </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grpSp>
        <p:nvGrpSpPr>
          <p:cNvPr name="Group 11" id="11"/>
          <p:cNvGrpSpPr/>
          <p:nvPr/>
        </p:nvGrpSpPr>
        <p:grpSpPr>
          <a:xfrm rot="0">
            <a:off x="11122540" y="4145631"/>
            <a:ext cx="5155593" cy="1281793"/>
            <a:chOff x="0" y="0"/>
            <a:chExt cx="1357852" cy="337592"/>
          </a:xfrm>
        </p:grpSpPr>
        <p:sp>
          <p:nvSpPr>
            <p:cNvPr name="Freeform 12" id="12"/>
            <p:cNvSpPr/>
            <p:nvPr/>
          </p:nvSpPr>
          <p:spPr>
            <a:xfrm flipH="false" flipV="false" rot="0">
              <a:off x="0" y="0"/>
              <a:ext cx="1357852" cy="337592"/>
            </a:xfrm>
            <a:custGeom>
              <a:avLst/>
              <a:gdLst/>
              <a:ahLst/>
              <a:cxnLst/>
              <a:rect r="r" b="b" t="t" l="l"/>
              <a:pathLst>
                <a:path h="337592" w="1357852">
                  <a:moveTo>
                    <a:pt x="109621" y="0"/>
                  </a:moveTo>
                  <a:lnTo>
                    <a:pt x="1248231" y="0"/>
                  </a:lnTo>
                  <a:cubicBezTo>
                    <a:pt x="1277304" y="0"/>
                    <a:pt x="1305187" y="11549"/>
                    <a:pt x="1325745" y="32107"/>
                  </a:cubicBezTo>
                  <a:cubicBezTo>
                    <a:pt x="1346302" y="52665"/>
                    <a:pt x="1357852" y="80548"/>
                    <a:pt x="1357852" y="109621"/>
                  </a:cubicBezTo>
                  <a:lnTo>
                    <a:pt x="1357852" y="227971"/>
                  </a:lnTo>
                  <a:cubicBezTo>
                    <a:pt x="1357852" y="288513"/>
                    <a:pt x="1308773" y="337592"/>
                    <a:pt x="1248231" y="337592"/>
                  </a:cubicBezTo>
                  <a:lnTo>
                    <a:pt x="109621" y="337592"/>
                  </a:lnTo>
                  <a:cubicBezTo>
                    <a:pt x="80548" y="337592"/>
                    <a:pt x="52665" y="326042"/>
                    <a:pt x="32107" y="305484"/>
                  </a:cubicBezTo>
                  <a:cubicBezTo>
                    <a:pt x="11549" y="284927"/>
                    <a:pt x="0" y="257044"/>
                    <a:pt x="0" y="227971"/>
                  </a:cubicBezTo>
                  <a:lnTo>
                    <a:pt x="0" y="109621"/>
                  </a:lnTo>
                  <a:cubicBezTo>
                    <a:pt x="0" y="80548"/>
                    <a:pt x="11549" y="52665"/>
                    <a:pt x="32107" y="32107"/>
                  </a:cubicBezTo>
                  <a:cubicBezTo>
                    <a:pt x="52665" y="11549"/>
                    <a:pt x="80548" y="0"/>
                    <a:pt x="109621" y="0"/>
                  </a:cubicBezTo>
                  <a:close/>
                </a:path>
              </a:pathLst>
            </a:custGeom>
            <a:solidFill>
              <a:srgbClr val="FFFFFF"/>
            </a:solidFill>
            <a:ln w="38100" cap="rnd">
              <a:solidFill>
                <a:srgbClr val="5C769C"/>
              </a:solidFill>
              <a:prstDash val="solid"/>
              <a:round/>
            </a:ln>
          </p:spPr>
        </p:sp>
        <p:sp>
          <p:nvSpPr>
            <p:cNvPr name="TextBox 13" id="13"/>
            <p:cNvSpPr txBox="true"/>
            <p:nvPr/>
          </p:nvSpPr>
          <p:spPr>
            <a:xfrm>
              <a:off x="0" y="-76200"/>
              <a:ext cx="1357852" cy="413792"/>
            </a:xfrm>
            <a:prstGeom prst="rect">
              <a:avLst/>
            </a:prstGeom>
          </p:spPr>
          <p:txBody>
            <a:bodyPr anchor="ctr" rtlCol="false" tIns="50800" lIns="50800" bIns="50800" rIns="50800"/>
            <a:lstStyle/>
            <a:p>
              <a:pPr algn="ctr">
                <a:lnSpc>
                  <a:spcPts val="4759"/>
                </a:lnSpc>
              </a:pPr>
              <a:r>
                <a:rPr lang="en-US" sz="3399">
                  <a:solidFill>
                    <a:srgbClr val="005084"/>
                  </a:solidFill>
                  <a:latin typeface="KG Primary Penmanship"/>
                  <a:ea typeface="KG Primary Penmanship"/>
                  <a:cs typeface="KG Primary Penmanship"/>
                  <a:sym typeface="KG Primary Penmanship"/>
                </a:rPr>
                <a:t>Define the </a:t>
              </a:r>
              <a:r>
                <a:rPr lang="en-US" sz="3399">
                  <a:solidFill>
                    <a:srgbClr val="B0CB1F"/>
                  </a:solidFill>
                  <a:latin typeface="KG Primary Penmanship"/>
                  <a:ea typeface="KG Primary Penmanship"/>
                  <a:cs typeface="KG Primary Penmanship"/>
                  <a:sym typeface="KG Primary Penmanship"/>
                </a:rPr>
                <a:t>duration </a:t>
              </a:r>
              <a:r>
                <a:rPr lang="en-US" sz="3399">
                  <a:solidFill>
                    <a:srgbClr val="005084"/>
                  </a:solidFill>
                  <a:latin typeface="KG Primary Penmanship"/>
                  <a:ea typeface="KG Primary Penmanship"/>
                  <a:cs typeface="KG Primary Penmanship"/>
                  <a:sym typeface="KG Primary Penmanship"/>
                </a:rPr>
                <a:t>of the activity</a:t>
              </a:r>
            </a:p>
          </p:txBody>
        </p:sp>
      </p:grpSp>
      <p:grpSp>
        <p:nvGrpSpPr>
          <p:cNvPr name="Group 14" id="14"/>
          <p:cNvGrpSpPr/>
          <p:nvPr/>
        </p:nvGrpSpPr>
        <p:grpSpPr>
          <a:xfrm rot="0">
            <a:off x="5627479" y="3242835"/>
            <a:ext cx="5911702" cy="1881868"/>
            <a:chOff x="0" y="0"/>
            <a:chExt cx="1556992" cy="495636"/>
          </a:xfrm>
        </p:grpSpPr>
        <p:sp>
          <p:nvSpPr>
            <p:cNvPr name="Freeform 15" id="15"/>
            <p:cNvSpPr/>
            <p:nvPr/>
          </p:nvSpPr>
          <p:spPr>
            <a:xfrm flipH="false" flipV="false" rot="0">
              <a:off x="0" y="0"/>
              <a:ext cx="1556992" cy="495636"/>
            </a:xfrm>
            <a:custGeom>
              <a:avLst/>
              <a:gdLst/>
              <a:ahLst/>
              <a:cxnLst/>
              <a:rect r="r" b="b" t="t" l="l"/>
              <a:pathLst>
                <a:path h="495636" w="1556992">
                  <a:moveTo>
                    <a:pt x="95600" y="0"/>
                  </a:moveTo>
                  <a:lnTo>
                    <a:pt x="1461391" y="0"/>
                  </a:lnTo>
                  <a:cubicBezTo>
                    <a:pt x="1514190" y="0"/>
                    <a:pt x="1556992" y="42802"/>
                    <a:pt x="1556992" y="95600"/>
                  </a:cubicBezTo>
                  <a:lnTo>
                    <a:pt x="1556992" y="400036"/>
                  </a:lnTo>
                  <a:cubicBezTo>
                    <a:pt x="1556992" y="452834"/>
                    <a:pt x="1514190" y="495636"/>
                    <a:pt x="1461391" y="495636"/>
                  </a:cubicBezTo>
                  <a:lnTo>
                    <a:pt x="95600" y="495636"/>
                  </a:lnTo>
                  <a:cubicBezTo>
                    <a:pt x="42802" y="495636"/>
                    <a:pt x="0" y="452834"/>
                    <a:pt x="0" y="400036"/>
                  </a:cubicBezTo>
                  <a:lnTo>
                    <a:pt x="0" y="95600"/>
                  </a:lnTo>
                  <a:cubicBezTo>
                    <a:pt x="0" y="42802"/>
                    <a:pt x="42802" y="0"/>
                    <a:pt x="95600" y="0"/>
                  </a:cubicBezTo>
                  <a:close/>
                </a:path>
              </a:pathLst>
            </a:custGeom>
            <a:solidFill>
              <a:srgbClr val="FFFFFF"/>
            </a:solidFill>
            <a:ln w="38100" cap="rnd">
              <a:solidFill>
                <a:srgbClr val="5C769C"/>
              </a:solidFill>
              <a:prstDash val="solid"/>
              <a:round/>
            </a:ln>
          </p:spPr>
        </p:sp>
        <p:sp>
          <p:nvSpPr>
            <p:cNvPr name="TextBox 16" id="16"/>
            <p:cNvSpPr txBox="true"/>
            <p:nvPr/>
          </p:nvSpPr>
          <p:spPr>
            <a:xfrm>
              <a:off x="0" y="-76200"/>
              <a:ext cx="1556992" cy="571836"/>
            </a:xfrm>
            <a:prstGeom prst="rect">
              <a:avLst/>
            </a:prstGeom>
          </p:spPr>
          <p:txBody>
            <a:bodyPr anchor="ctr" rtlCol="false" tIns="50800" lIns="50800" bIns="50800" rIns="50800"/>
            <a:lstStyle/>
            <a:p>
              <a:pPr algn="ctr">
                <a:lnSpc>
                  <a:spcPts val="4759"/>
                </a:lnSpc>
              </a:pPr>
              <a:r>
                <a:rPr lang="en-US" sz="3399">
                  <a:solidFill>
                    <a:srgbClr val="005084"/>
                  </a:solidFill>
                  <a:latin typeface="KG Primary Penmanship"/>
                  <a:ea typeface="KG Primary Penmanship"/>
                  <a:cs typeface="KG Primary Penmanship"/>
                  <a:sym typeface="KG Primary Penmanship"/>
                </a:rPr>
                <a:t>Define the </a:t>
              </a:r>
              <a:r>
                <a:rPr lang="en-US" sz="3399">
                  <a:solidFill>
                    <a:srgbClr val="B0CB1F"/>
                  </a:solidFill>
                  <a:latin typeface="KG Primary Penmanship"/>
                  <a:ea typeface="KG Primary Penmanship"/>
                  <a:cs typeface="KG Primary Penmanship"/>
                  <a:sym typeface="KG Primary Penmanship"/>
                </a:rPr>
                <a:t>materials </a:t>
              </a:r>
              <a:r>
                <a:rPr lang="en-US" sz="3399">
                  <a:solidFill>
                    <a:srgbClr val="005084"/>
                  </a:solidFill>
                  <a:latin typeface="KG Primary Penmanship"/>
                  <a:ea typeface="KG Primary Penmanship"/>
                  <a:cs typeface="KG Primary Penmanship"/>
                  <a:sym typeface="KG Primary Penmanship"/>
                </a:rPr>
                <a:t>needed</a:t>
              </a:r>
            </a:p>
            <a:p>
              <a:pPr algn="ctr">
                <a:lnSpc>
                  <a:spcPts val="4759"/>
                </a:lnSpc>
              </a:pPr>
              <a:r>
                <a:rPr lang="en-US" sz="3399">
                  <a:solidFill>
                    <a:srgbClr val="005084"/>
                  </a:solidFill>
                  <a:latin typeface="KG Primary Penmanship"/>
                  <a:ea typeface="KG Primary Penmanship"/>
                  <a:cs typeface="KG Primary Penmanship"/>
                  <a:sym typeface="KG Primary Penmanship"/>
                </a:rPr>
                <a:t>such as worksheets, slides, or digital templates, role cards or case studies</a:t>
              </a:r>
            </a:p>
          </p:txBody>
        </p:sp>
      </p:grpSp>
      <p:grpSp>
        <p:nvGrpSpPr>
          <p:cNvPr name="Group 17" id="17"/>
          <p:cNvGrpSpPr/>
          <p:nvPr/>
        </p:nvGrpSpPr>
        <p:grpSpPr>
          <a:xfrm rot="0">
            <a:off x="1322255" y="2759485"/>
            <a:ext cx="5049267" cy="1281793"/>
            <a:chOff x="0" y="0"/>
            <a:chExt cx="1329848" cy="337592"/>
          </a:xfrm>
        </p:grpSpPr>
        <p:sp>
          <p:nvSpPr>
            <p:cNvPr name="Freeform 18" id="18"/>
            <p:cNvSpPr/>
            <p:nvPr/>
          </p:nvSpPr>
          <p:spPr>
            <a:xfrm flipH="false" flipV="false" rot="0">
              <a:off x="0" y="0"/>
              <a:ext cx="1329848" cy="337592"/>
            </a:xfrm>
            <a:custGeom>
              <a:avLst/>
              <a:gdLst/>
              <a:ahLst/>
              <a:cxnLst/>
              <a:rect r="r" b="b" t="t" l="l"/>
              <a:pathLst>
                <a:path h="337592" w="1329848">
                  <a:moveTo>
                    <a:pt x="111929" y="0"/>
                  </a:moveTo>
                  <a:lnTo>
                    <a:pt x="1217919" y="0"/>
                  </a:lnTo>
                  <a:cubicBezTo>
                    <a:pt x="1247604" y="0"/>
                    <a:pt x="1276074" y="11793"/>
                    <a:pt x="1297065" y="32783"/>
                  </a:cubicBezTo>
                  <a:cubicBezTo>
                    <a:pt x="1318056" y="53774"/>
                    <a:pt x="1329848" y="82244"/>
                    <a:pt x="1329848" y="111929"/>
                  </a:cubicBezTo>
                  <a:lnTo>
                    <a:pt x="1329848" y="225662"/>
                  </a:lnTo>
                  <a:cubicBezTo>
                    <a:pt x="1329848" y="255348"/>
                    <a:pt x="1318056" y="283818"/>
                    <a:pt x="1297065" y="304808"/>
                  </a:cubicBezTo>
                  <a:cubicBezTo>
                    <a:pt x="1276074" y="325799"/>
                    <a:pt x="1247604" y="337592"/>
                    <a:pt x="1217919" y="337592"/>
                  </a:cubicBezTo>
                  <a:lnTo>
                    <a:pt x="111929" y="337592"/>
                  </a:lnTo>
                  <a:cubicBezTo>
                    <a:pt x="82244" y="337592"/>
                    <a:pt x="53774" y="325799"/>
                    <a:pt x="32783" y="304808"/>
                  </a:cubicBezTo>
                  <a:cubicBezTo>
                    <a:pt x="11793" y="283818"/>
                    <a:pt x="0" y="255348"/>
                    <a:pt x="0" y="225662"/>
                  </a:cubicBezTo>
                  <a:lnTo>
                    <a:pt x="0" y="111929"/>
                  </a:lnTo>
                  <a:cubicBezTo>
                    <a:pt x="0" y="82244"/>
                    <a:pt x="11793" y="53774"/>
                    <a:pt x="32783" y="32783"/>
                  </a:cubicBezTo>
                  <a:cubicBezTo>
                    <a:pt x="53774" y="11793"/>
                    <a:pt x="82244" y="0"/>
                    <a:pt x="111929" y="0"/>
                  </a:cubicBezTo>
                  <a:close/>
                </a:path>
              </a:pathLst>
            </a:custGeom>
            <a:solidFill>
              <a:srgbClr val="FFFFFF"/>
            </a:solidFill>
            <a:ln w="38100" cap="rnd">
              <a:solidFill>
                <a:srgbClr val="5C769C"/>
              </a:solidFill>
              <a:prstDash val="solid"/>
              <a:round/>
            </a:ln>
          </p:spPr>
        </p:sp>
        <p:sp>
          <p:nvSpPr>
            <p:cNvPr name="TextBox 19" id="19"/>
            <p:cNvSpPr txBox="true"/>
            <p:nvPr/>
          </p:nvSpPr>
          <p:spPr>
            <a:xfrm>
              <a:off x="0" y="-76200"/>
              <a:ext cx="1329848" cy="413792"/>
            </a:xfrm>
            <a:prstGeom prst="rect">
              <a:avLst/>
            </a:prstGeom>
          </p:spPr>
          <p:txBody>
            <a:bodyPr anchor="ctr" rtlCol="false" tIns="50800" lIns="50800" bIns="50800" rIns="50800"/>
            <a:lstStyle/>
            <a:p>
              <a:pPr algn="ctr">
                <a:lnSpc>
                  <a:spcPts val="4759"/>
                </a:lnSpc>
              </a:pPr>
              <a:r>
                <a:rPr lang="en-US" sz="3399">
                  <a:solidFill>
                    <a:srgbClr val="005084"/>
                  </a:solidFill>
                  <a:latin typeface="KG Primary Penmanship"/>
                  <a:ea typeface="KG Primary Penmanship"/>
                  <a:cs typeface="KG Primary Penmanship"/>
                  <a:sym typeface="KG Primary Penmanship"/>
                </a:rPr>
                <a:t>Define the </a:t>
              </a:r>
              <a:r>
                <a:rPr lang="en-US" sz="3399">
                  <a:solidFill>
                    <a:srgbClr val="B0CB1F"/>
                  </a:solidFill>
                  <a:latin typeface="KG Primary Penmanship"/>
                  <a:ea typeface="KG Primary Penmanship"/>
                  <a:cs typeface="KG Primary Penmanship"/>
                  <a:sym typeface="KG Primary Penmanship"/>
                </a:rPr>
                <a:t>objective </a:t>
              </a:r>
              <a:r>
                <a:rPr lang="en-US" sz="3399">
                  <a:solidFill>
                    <a:srgbClr val="005084"/>
                  </a:solidFill>
                  <a:latin typeface="KG Primary Penmanship"/>
                  <a:ea typeface="KG Primary Penmanship"/>
                  <a:cs typeface="KG Primary Penmanship"/>
                  <a:sym typeface="KG Primary Penmanship"/>
                </a:rPr>
                <a:t>of the activity </a:t>
              </a:r>
            </a:p>
          </p:txBody>
        </p:sp>
      </p:grpSp>
      <p:sp>
        <p:nvSpPr>
          <p:cNvPr name="TextBox 20" id="20"/>
          <p:cNvSpPr txBox="true"/>
          <p:nvPr/>
        </p:nvSpPr>
        <p:spPr>
          <a:xfrm rot="0">
            <a:off x="1322255" y="1133475"/>
            <a:ext cx="14955877" cy="962026"/>
          </a:xfrm>
          <a:prstGeom prst="rect">
            <a:avLst/>
          </a:prstGeom>
        </p:spPr>
        <p:txBody>
          <a:bodyPr anchor="t" rtlCol="false" tIns="0" lIns="0" bIns="0" rIns="0">
            <a:spAutoFit/>
          </a:bodyPr>
          <a:lstStyle/>
          <a:p>
            <a:pPr algn="ctr">
              <a:lnSpc>
                <a:spcPts val="3600"/>
              </a:lnSpc>
            </a:pPr>
            <a:r>
              <a:rPr lang="en-US" b="true" sz="4000">
                <a:solidFill>
                  <a:srgbClr val="005997"/>
                </a:solidFill>
                <a:latin typeface="Open Sans 2 Bold"/>
                <a:ea typeface="Open Sans 2 Bold"/>
                <a:cs typeface="Open Sans 2 Bold"/>
                <a:sym typeface="Open Sans 2 Bold"/>
              </a:rPr>
              <a:t>HOW TO DEVELOP AN ACTIVITY THAT HELPS PREVENT SEXUAL HARASSMENT AMONG PEERS</a:t>
            </a:r>
          </a:p>
        </p:txBody>
      </p:sp>
      <p:grpSp>
        <p:nvGrpSpPr>
          <p:cNvPr name="Group 21" id="21"/>
          <p:cNvGrpSpPr/>
          <p:nvPr/>
        </p:nvGrpSpPr>
        <p:grpSpPr>
          <a:xfrm rot="0">
            <a:off x="1322255" y="5894259"/>
            <a:ext cx="6782414" cy="2481943"/>
            <a:chOff x="0" y="0"/>
            <a:chExt cx="1786315" cy="653680"/>
          </a:xfrm>
        </p:grpSpPr>
        <p:sp>
          <p:nvSpPr>
            <p:cNvPr name="Freeform 22" id="22"/>
            <p:cNvSpPr/>
            <p:nvPr/>
          </p:nvSpPr>
          <p:spPr>
            <a:xfrm flipH="false" flipV="false" rot="0">
              <a:off x="0" y="0"/>
              <a:ext cx="1786315" cy="653680"/>
            </a:xfrm>
            <a:custGeom>
              <a:avLst/>
              <a:gdLst/>
              <a:ahLst/>
              <a:cxnLst/>
              <a:rect r="r" b="b" t="t" l="l"/>
              <a:pathLst>
                <a:path h="653680" w="1786315">
                  <a:moveTo>
                    <a:pt x="83327" y="0"/>
                  </a:moveTo>
                  <a:lnTo>
                    <a:pt x="1702988" y="0"/>
                  </a:lnTo>
                  <a:cubicBezTo>
                    <a:pt x="1749008" y="0"/>
                    <a:pt x="1786315" y="37307"/>
                    <a:pt x="1786315" y="83327"/>
                  </a:cubicBezTo>
                  <a:lnTo>
                    <a:pt x="1786315" y="570353"/>
                  </a:lnTo>
                  <a:cubicBezTo>
                    <a:pt x="1786315" y="616374"/>
                    <a:pt x="1749008" y="653680"/>
                    <a:pt x="1702988" y="653680"/>
                  </a:cubicBezTo>
                  <a:lnTo>
                    <a:pt x="83327" y="653680"/>
                  </a:lnTo>
                  <a:cubicBezTo>
                    <a:pt x="37307" y="653680"/>
                    <a:pt x="0" y="616374"/>
                    <a:pt x="0" y="570353"/>
                  </a:cubicBezTo>
                  <a:lnTo>
                    <a:pt x="0" y="83327"/>
                  </a:lnTo>
                  <a:cubicBezTo>
                    <a:pt x="0" y="37307"/>
                    <a:pt x="37307" y="0"/>
                    <a:pt x="83327" y="0"/>
                  </a:cubicBezTo>
                  <a:close/>
                </a:path>
              </a:pathLst>
            </a:custGeom>
            <a:solidFill>
              <a:srgbClr val="FFFFFF"/>
            </a:solidFill>
            <a:ln w="38100" cap="rnd">
              <a:solidFill>
                <a:srgbClr val="5C769C"/>
              </a:solidFill>
              <a:prstDash val="solid"/>
              <a:round/>
            </a:ln>
          </p:spPr>
        </p:sp>
        <p:sp>
          <p:nvSpPr>
            <p:cNvPr name="TextBox 23" id="23"/>
            <p:cNvSpPr txBox="true"/>
            <p:nvPr/>
          </p:nvSpPr>
          <p:spPr>
            <a:xfrm>
              <a:off x="0" y="-76200"/>
              <a:ext cx="1786315" cy="729880"/>
            </a:xfrm>
            <a:prstGeom prst="rect">
              <a:avLst/>
            </a:prstGeom>
          </p:spPr>
          <p:txBody>
            <a:bodyPr anchor="ctr" rtlCol="false" tIns="50800" lIns="50800" bIns="50800" rIns="50800"/>
            <a:lstStyle/>
            <a:p>
              <a:pPr algn="ctr">
                <a:lnSpc>
                  <a:spcPts val="4759"/>
                </a:lnSpc>
              </a:pPr>
              <a:r>
                <a:rPr lang="en-US" sz="3399">
                  <a:solidFill>
                    <a:srgbClr val="005084"/>
                  </a:solidFill>
                  <a:latin typeface="KG Primary Penmanship"/>
                  <a:ea typeface="KG Primary Penmanship"/>
                  <a:cs typeface="KG Primary Penmanship"/>
                  <a:sym typeface="KG Primary Penmanship"/>
                </a:rPr>
                <a:t>Decide the </a:t>
              </a:r>
              <a:r>
                <a:rPr lang="en-US" sz="3399">
                  <a:solidFill>
                    <a:srgbClr val="B0CB1F"/>
                  </a:solidFill>
                  <a:latin typeface="KG Primary Penmanship"/>
                  <a:ea typeface="KG Primary Penmanship"/>
                  <a:cs typeface="KG Primary Penmanship"/>
                  <a:sym typeface="KG Primary Penmanship"/>
                </a:rPr>
                <a:t>format/methodology</a:t>
              </a:r>
              <a:r>
                <a:rPr lang="en-US" sz="3399">
                  <a:solidFill>
                    <a:srgbClr val="005084"/>
                  </a:solidFill>
                  <a:latin typeface="KG Primary Penmanship"/>
                  <a:ea typeface="KG Primary Penmanship"/>
                  <a:cs typeface="KG Primary Penmanship"/>
                  <a:sym typeface="KG Primary Penmanship"/>
                </a:rPr>
                <a:t>, such as simulations, role-plays, case studies, card games, group work, problem-solving challenges </a:t>
              </a:r>
            </a:p>
          </p:txBody>
        </p:sp>
      </p:grpSp>
      <p:grpSp>
        <p:nvGrpSpPr>
          <p:cNvPr name="Group 24" id="24"/>
          <p:cNvGrpSpPr/>
          <p:nvPr/>
        </p:nvGrpSpPr>
        <p:grpSpPr>
          <a:xfrm rot="0">
            <a:off x="7454439" y="6966168"/>
            <a:ext cx="5315081" cy="1583049"/>
            <a:chOff x="0" y="0"/>
            <a:chExt cx="1399857" cy="416935"/>
          </a:xfrm>
        </p:grpSpPr>
        <p:sp>
          <p:nvSpPr>
            <p:cNvPr name="Freeform 25" id="25"/>
            <p:cNvSpPr/>
            <p:nvPr/>
          </p:nvSpPr>
          <p:spPr>
            <a:xfrm flipH="false" flipV="false" rot="0">
              <a:off x="0" y="0"/>
              <a:ext cx="1399857" cy="416935"/>
            </a:xfrm>
            <a:custGeom>
              <a:avLst/>
              <a:gdLst/>
              <a:ahLst/>
              <a:cxnLst/>
              <a:rect r="r" b="b" t="t" l="l"/>
              <a:pathLst>
                <a:path h="416935" w="1399857">
                  <a:moveTo>
                    <a:pt x="106331" y="0"/>
                  </a:moveTo>
                  <a:lnTo>
                    <a:pt x="1293525" y="0"/>
                  </a:lnTo>
                  <a:cubicBezTo>
                    <a:pt x="1321726" y="0"/>
                    <a:pt x="1348772" y="11203"/>
                    <a:pt x="1368713" y="31144"/>
                  </a:cubicBezTo>
                  <a:cubicBezTo>
                    <a:pt x="1388654" y="51085"/>
                    <a:pt x="1399857" y="78131"/>
                    <a:pt x="1399857" y="106331"/>
                  </a:cubicBezTo>
                  <a:lnTo>
                    <a:pt x="1399857" y="310603"/>
                  </a:lnTo>
                  <a:cubicBezTo>
                    <a:pt x="1399857" y="338804"/>
                    <a:pt x="1388654" y="365850"/>
                    <a:pt x="1368713" y="385791"/>
                  </a:cubicBezTo>
                  <a:cubicBezTo>
                    <a:pt x="1348772" y="405732"/>
                    <a:pt x="1321726" y="416935"/>
                    <a:pt x="1293525" y="416935"/>
                  </a:cubicBezTo>
                  <a:lnTo>
                    <a:pt x="106331" y="416935"/>
                  </a:lnTo>
                  <a:cubicBezTo>
                    <a:pt x="78131" y="416935"/>
                    <a:pt x="51085" y="405732"/>
                    <a:pt x="31144" y="385791"/>
                  </a:cubicBezTo>
                  <a:cubicBezTo>
                    <a:pt x="11203" y="365850"/>
                    <a:pt x="0" y="338804"/>
                    <a:pt x="0" y="310603"/>
                  </a:cubicBezTo>
                  <a:lnTo>
                    <a:pt x="0" y="106331"/>
                  </a:lnTo>
                  <a:cubicBezTo>
                    <a:pt x="0" y="78131"/>
                    <a:pt x="11203" y="51085"/>
                    <a:pt x="31144" y="31144"/>
                  </a:cubicBezTo>
                  <a:cubicBezTo>
                    <a:pt x="51085" y="11203"/>
                    <a:pt x="78131" y="0"/>
                    <a:pt x="106331" y="0"/>
                  </a:cubicBezTo>
                  <a:close/>
                </a:path>
              </a:pathLst>
            </a:custGeom>
            <a:solidFill>
              <a:srgbClr val="FFFFFF"/>
            </a:solidFill>
            <a:ln w="38100" cap="rnd">
              <a:solidFill>
                <a:srgbClr val="5C769C"/>
              </a:solidFill>
              <a:prstDash val="solid"/>
              <a:round/>
            </a:ln>
          </p:spPr>
        </p:sp>
        <p:sp>
          <p:nvSpPr>
            <p:cNvPr name="TextBox 26" id="26"/>
            <p:cNvSpPr txBox="true"/>
            <p:nvPr/>
          </p:nvSpPr>
          <p:spPr>
            <a:xfrm>
              <a:off x="0" y="-76200"/>
              <a:ext cx="1399857" cy="493135"/>
            </a:xfrm>
            <a:prstGeom prst="rect">
              <a:avLst/>
            </a:prstGeom>
          </p:spPr>
          <p:txBody>
            <a:bodyPr anchor="ctr" rtlCol="false" tIns="50800" lIns="50800" bIns="50800" rIns="50800"/>
            <a:lstStyle/>
            <a:p>
              <a:pPr algn="ctr">
                <a:lnSpc>
                  <a:spcPts val="4759"/>
                </a:lnSpc>
              </a:pPr>
              <a:r>
                <a:rPr lang="en-US" sz="3399">
                  <a:solidFill>
                    <a:srgbClr val="005084"/>
                  </a:solidFill>
                  <a:latin typeface="KG Primary Penmanship"/>
                  <a:ea typeface="KG Primary Penmanship"/>
                  <a:cs typeface="KG Primary Penmanship"/>
                  <a:sym typeface="KG Primary Penmanship"/>
                </a:rPr>
                <a:t>Design the </a:t>
              </a:r>
              <a:r>
                <a:rPr lang="en-US" sz="3399">
                  <a:solidFill>
                    <a:srgbClr val="B0CB1F"/>
                  </a:solidFill>
                  <a:latin typeface="KG Primary Penmanship"/>
                  <a:ea typeface="KG Primary Penmanship"/>
                  <a:cs typeface="KG Primary Penmanship"/>
                  <a:sym typeface="KG Primary Penmanship"/>
                </a:rPr>
                <a:t>structure </a:t>
              </a:r>
              <a:r>
                <a:rPr lang="en-US" sz="3399">
                  <a:solidFill>
                    <a:srgbClr val="005084"/>
                  </a:solidFill>
                  <a:latin typeface="KG Primary Penmanship"/>
                  <a:ea typeface="KG Primary Penmanship"/>
                  <a:cs typeface="KG Primary Penmanship"/>
                  <a:sym typeface="KG Primary Penmanship"/>
                </a:rPr>
                <a:t>and develop clear </a:t>
              </a:r>
              <a:r>
                <a:rPr lang="en-US" sz="3399">
                  <a:solidFill>
                    <a:srgbClr val="B0CB1F"/>
                  </a:solidFill>
                  <a:latin typeface="KG Primary Penmanship"/>
                  <a:ea typeface="KG Primary Penmanship"/>
                  <a:cs typeface="KG Primary Penmanship"/>
                  <a:sym typeface="KG Primary Penmanship"/>
                </a:rPr>
                <a:t>instructions</a:t>
              </a:r>
            </a:p>
          </p:txBody>
        </p:sp>
      </p:grpSp>
      <p:grpSp>
        <p:nvGrpSpPr>
          <p:cNvPr name="Group 27" id="27"/>
          <p:cNvGrpSpPr/>
          <p:nvPr/>
        </p:nvGrpSpPr>
        <p:grpSpPr>
          <a:xfrm rot="0">
            <a:off x="11784730" y="7835467"/>
            <a:ext cx="5474570" cy="1081469"/>
            <a:chOff x="0" y="0"/>
            <a:chExt cx="1441862" cy="284831"/>
          </a:xfrm>
        </p:grpSpPr>
        <p:sp>
          <p:nvSpPr>
            <p:cNvPr name="Freeform 28" id="28"/>
            <p:cNvSpPr/>
            <p:nvPr/>
          </p:nvSpPr>
          <p:spPr>
            <a:xfrm flipH="false" flipV="false" rot="0">
              <a:off x="0" y="0"/>
              <a:ext cx="1441862" cy="284831"/>
            </a:xfrm>
            <a:custGeom>
              <a:avLst/>
              <a:gdLst/>
              <a:ahLst/>
              <a:cxnLst/>
              <a:rect r="r" b="b" t="t" l="l"/>
              <a:pathLst>
                <a:path h="284831" w="1441862">
                  <a:moveTo>
                    <a:pt x="103234" y="0"/>
                  </a:moveTo>
                  <a:lnTo>
                    <a:pt x="1338628" y="0"/>
                  </a:lnTo>
                  <a:cubicBezTo>
                    <a:pt x="1366008" y="0"/>
                    <a:pt x="1392266" y="10876"/>
                    <a:pt x="1411626" y="30236"/>
                  </a:cubicBezTo>
                  <a:cubicBezTo>
                    <a:pt x="1430986" y="49597"/>
                    <a:pt x="1441862" y="75854"/>
                    <a:pt x="1441862" y="103234"/>
                  </a:cubicBezTo>
                  <a:lnTo>
                    <a:pt x="1441862" y="181598"/>
                  </a:lnTo>
                  <a:cubicBezTo>
                    <a:pt x="1441862" y="238612"/>
                    <a:pt x="1395643" y="284831"/>
                    <a:pt x="1338628" y="284831"/>
                  </a:cubicBezTo>
                  <a:lnTo>
                    <a:pt x="103234" y="284831"/>
                  </a:lnTo>
                  <a:cubicBezTo>
                    <a:pt x="75854" y="284831"/>
                    <a:pt x="49597" y="273955"/>
                    <a:pt x="30236" y="254595"/>
                  </a:cubicBezTo>
                  <a:cubicBezTo>
                    <a:pt x="10876" y="235235"/>
                    <a:pt x="0" y="208977"/>
                    <a:pt x="0" y="181598"/>
                  </a:cubicBezTo>
                  <a:lnTo>
                    <a:pt x="0" y="103234"/>
                  </a:lnTo>
                  <a:cubicBezTo>
                    <a:pt x="0" y="46219"/>
                    <a:pt x="46219" y="0"/>
                    <a:pt x="103234" y="0"/>
                  </a:cubicBezTo>
                  <a:close/>
                </a:path>
              </a:pathLst>
            </a:custGeom>
            <a:solidFill>
              <a:srgbClr val="FFFFFF"/>
            </a:solidFill>
            <a:ln w="38100" cap="rnd">
              <a:solidFill>
                <a:srgbClr val="5C769C"/>
              </a:solidFill>
              <a:prstDash val="solid"/>
              <a:round/>
            </a:ln>
          </p:spPr>
        </p:sp>
        <p:sp>
          <p:nvSpPr>
            <p:cNvPr name="TextBox 29" id="29"/>
            <p:cNvSpPr txBox="true"/>
            <p:nvPr/>
          </p:nvSpPr>
          <p:spPr>
            <a:xfrm>
              <a:off x="0" y="-76200"/>
              <a:ext cx="1441862" cy="361031"/>
            </a:xfrm>
            <a:prstGeom prst="rect">
              <a:avLst/>
            </a:prstGeom>
          </p:spPr>
          <p:txBody>
            <a:bodyPr anchor="ctr" rtlCol="false" tIns="50800" lIns="50800" bIns="50800" rIns="50800"/>
            <a:lstStyle/>
            <a:p>
              <a:pPr algn="ctr">
                <a:lnSpc>
                  <a:spcPts val="4759"/>
                </a:lnSpc>
              </a:pPr>
              <a:r>
                <a:rPr lang="en-US" sz="3399">
                  <a:solidFill>
                    <a:srgbClr val="005084"/>
                  </a:solidFill>
                  <a:latin typeface="KG Primary Penmanship"/>
                  <a:ea typeface="KG Primary Penmanship"/>
                  <a:cs typeface="KG Primary Penmanship"/>
                  <a:sym typeface="KG Primary Penmanship"/>
                </a:rPr>
                <a:t>Include some time for </a:t>
              </a:r>
              <a:r>
                <a:rPr lang="en-US" sz="3399">
                  <a:solidFill>
                    <a:srgbClr val="B0CB1F"/>
                  </a:solidFill>
                  <a:latin typeface="KG Primary Penmanship"/>
                  <a:ea typeface="KG Primary Penmanship"/>
                  <a:cs typeface="KG Primary Penmanship"/>
                  <a:sym typeface="KG Primary Penmanship"/>
                </a:rPr>
                <a:t>reflection</a:t>
              </a:r>
            </a:p>
          </p:txBody>
        </p:sp>
      </p:grpSp>
      <p:sp>
        <p:nvSpPr>
          <p:cNvPr name="Freeform 30" id="30"/>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4"/>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57212"/>
            <a:ext cx="16230600" cy="9038035"/>
          </a:xfrm>
          <a:custGeom>
            <a:avLst/>
            <a:gdLst/>
            <a:ahLst/>
            <a:cxnLst/>
            <a:rect r="r" b="b" t="t" l="l"/>
            <a:pathLst>
              <a:path h="9038035" w="16230600">
                <a:moveTo>
                  <a:pt x="0" y="0"/>
                </a:moveTo>
                <a:lnTo>
                  <a:pt x="16230600" y="0"/>
                </a:lnTo>
                <a:lnTo>
                  <a:pt x="16230600" y="9038035"/>
                </a:lnTo>
                <a:lnTo>
                  <a:pt x="0" y="9038035"/>
                </a:lnTo>
                <a:lnTo>
                  <a:pt x="0" y="0"/>
                </a:lnTo>
                <a:close/>
              </a:path>
            </a:pathLst>
          </a:custGeom>
          <a:blipFill>
            <a:blip r:embed="rId2">
              <a:alphaModFix amt="21999"/>
            </a:blip>
            <a:stretch>
              <a:fillRect l="0" t="-8251" r="0" b="-8251"/>
            </a:stretch>
          </a:blipFill>
        </p:spPr>
      </p:sp>
      <p:grpSp>
        <p:nvGrpSpPr>
          <p:cNvPr name="Group 3" id="3"/>
          <p:cNvGrpSpPr/>
          <p:nvPr/>
        </p:nvGrpSpPr>
        <p:grpSpPr>
          <a:xfrm rot="0">
            <a:off x="-619537" y="9595247"/>
            <a:ext cx="19527074" cy="2103256"/>
            <a:chOff x="0" y="0"/>
            <a:chExt cx="5142933" cy="553944"/>
          </a:xfrm>
        </p:grpSpPr>
        <p:sp>
          <p:nvSpPr>
            <p:cNvPr name="Freeform 4" id="4"/>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5" id="5"/>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TextBox 11" id="11"/>
          <p:cNvSpPr txBox="true"/>
          <p:nvPr/>
        </p:nvSpPr>
        <p:spPr>
          <a:xfrm rot="0">
            <a:off x="3678853" y="4182926"/>
            <a:ext cx="10930293" cy="1400174"/>
          </a:xfrm>
          <a:prstGeom prst="rect">
            <a:avLst/>
          </a:prstGeom>
        </p:spPr>
        <p:txBody>
          <a:bodyPr anchor="t" rtlCol="false" tIns="0" lIns="0" bIns="0" rIns="0">
            <a:spAutoFit/>
          </a:bodyPr>
          <a:lstStyle/>
          <a:p>
            <a:pPr algn="ctr">
              <a:lnSpc>
                <a:spcPts val="5399"/>
              </a:lnSpc>
            </a:pPr>
            <a:r>
              <a:rPr lang="en-US" b="true" sz="5999">
                <a:solidFill>
                  <a:srgbClr val="005084"/>
                </a:solidFill>
                <a:latin typeface="Open Sans 1 Bold"/>
                <a:ea typeface="Open Sans 1 Bold"/>
                <a:cs typeface="Open Sans 1 Bold"/>
                <a:sym typeface="Open Sans 1 Bold"/>
              </a:rPr>
              <a:t>EDUCATIONAL ACTIVITY FOR TEACHERS</a:t>
            </a:r>
          </a:p>
        </p:txBody>
      </p:sp>
      <p:sp>
        <p:nvSpPr>
          <p:cNvPr name="TextBox 12" id="12"/>
          <p:cNvSpPr txBox="true"/>
          <p:nvPr/>
        </p:nvSpPr>
        <p:spPr>
          <a:xfrm rot="0">
            <a:off x="4853478" y="1171575"/>
            <a:ext cx="8581044"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Education through activities</a:t>
            </a:r>
          </a:p>
        </p:txBody>
      </p:sp>
      <p:sp>
        <p:nvSpPr>
          <p:cNvPr name="Freeform 13" id="13"/>
          <p:cNvSpPr/>
          <p:nvPr/>
        </p:nvSpPr>
        <p:spPr>
          <a:xfrm flipH="false" flipV="false" rot="0">
            <a:off x="7614535" y="6753057"/>
            <a:ext cx="1099494" cy="1672234"/>
          </a:xfrm>
          <a:custGeom>
            <a:avLst/>
            <a:gdLst/>
            <a:ahLst/>
            <a:cxnLst/>
            <a:rect r="r" b="b" t="t" l="l"/>
            <a:pathLst>
              <a:path h="1672234" w="1099494">
                <a:moveTo>
                  <a:pt x="0" y="0"/>
                </a:moveTo>
                <a:lnTo>
                  <a:pt x="1099493" y="0"/>
                </a:lnTo>
                <a:lnTo>
                  <a:pt x="1099493" y="1672233"/>
                </a:lnTo>
                <a:lnTo>
                  <a:pt x="0" y="1672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9144000" y="7347238"/>
            <a:ext cx="2534551"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Duration: 30-35'</a:t>
            </a:r>
          </a:p>
        </p:txBody>
      </p:sp>
      <p:sp>
        <p:nvSpPr>
          <p:cNvPr name="Freeform 15" id="15"/>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86995" y="59579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1028700" y="2386034"/>
            <a:ext cx="6948387" cy="4056121"/>
          </a:xfrm>
          <a:custGeom>
            <a:avLst/>
            <a:gdLst/>
            <a:ahLst/>
            <a:cxnLst/>
            <a:rect r="r" b="b" t="t" l="l"/>
            <a:pathLst>
              <a:path h="4056121" w="6948387">
                <a:moveTo>
                  <a:pt x="0" y="0"/>
                </a:moveTo>
                <a:lnTo>
                  <a:pt x="6948387" y="0"/>
                </a:lnTo>
                <a:lnTo>
                  <a:pt x="6948387" y="4056121"/>
                </a:lnTo>
                <a:lnTo>
                  <a:pt x="0" y="40561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4853478" y="1171575"/>
            <a:ext cx="8581044"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Educational activity for teachers</a:t>
            </a:r>
          </a:p>
        </p:txBody>
      </p:sp>
      <p:sp>
        <p:nvSpPr>
          <p:cNvPr name="TextBox 17" id="17"/>
          <p:cNvSpPr txBox="true"/>
          <p:nvPr/>
        </p:nvSpPr>
        <p:spPr>
          <a:xfrm rot="0">
            <a:off x="844330" y="2933910"/>
            <a:ext cx="6839832" cy="2988944"/>
          </a:xfrm>
          <a:prstGeom prst="rect">
            <a:avLst/>
          </a:prstGeom>
        </p:spPr>
        <p:txBody>
          <a:bodyPr anchor="t" rtlCol="false" tIns="0" lIns="0" bIns="0" rIns="0">
            <a:spAutoFit/>
          </a:bodyPr>
          <a:lstStyle/>
          <a:p>
            <a:pPr algn="ctr">
              <a:lnSpc>
                <a:spcPts val="3959"/>
              </a:lnSpc>
            </a:pPr>
            <a:r>
              <a:rPr lang="en-US" sz="3599" u="sng">
                <a:solidFill>
                  <a:srgbClr val="FFFFFF"/>
                </a:solidFill>
                <a:latin typeface="KG Primary Penmanship"/>
                <a:ea typeface="KG Primary Penmanship"/>
                <a:cs typeface="KG Primary Penmanship"/>
                <a:sym typeface="KG Primary Penmanship"/>
              </a:rPr>
              <a:t>Materials</a:t>
            </a:r>
          </a:p>
          <a:p>
            <a:pPr algn="ctr">
              <a:lnSpc>
                <a:spcPts val="3959"/>
              </a:lnSpc>
            </a:pPr>
          </a:p>
          <a:p>
            <a:pPr algn="just" marL="777230" indent="-388615" lvl="1">
              <a:lnSpc>
                <a:spcPts val="3959"/>
              </a:lnSpc>
              <a:buFont typeface="Arial"/>
              <a:buChar char="•"/>
            </a:pPr>
            <a:r>
              <a:rPr lang="en-US" sz="3599">
                <a:solidFill>
                  <a:srgbClr val="FFFFFF"/>
                </a:solidFill>
                <a:latin typeface="KG Primary Penmanship"/>
                <a:ea typeface="KG Primary Penmanship"/>
                <a:cs typeface="KG Primary Penmanship"/>
                <a:sym typeface="KG Primary Penmanship"/>
              </a:rPr>
              <a:t>3 short classroom “micro-scenarios” printed or on slides</a:t>
            </a:r>
          </a:p>
          <a:p>
            <a:pPr algn="just" marL="777230" indent="-388615" lvl="1">
              <a:lnSpc>
                <a:spcPts val="3959"/>
              </a:lnSpc>
              <a:buFont typeface="Arial"/>
              <a:buChar char="•"/>
            </a:pPr>
            <a:r>
              <a:rPr lang="en-US" sz="3599">
                <a:solidFill>
                  <a:srgbClr val="FFFFFF"/>
                </a:solidFill>
                <a:latin typeface="KG Primary Penmanship"/>
                <a:ea typeface="KG Primary Penmanship"/>
                <a:cs typeface="KG Primary Penmanship"/>
                <a:sym typeface="KG Primary Penmanship"/>
              </a:rPr>
              <a:t>Coloured cards (green = fair, red = unfair)</a:t>
            </a:r>
            <a:r>
              <a:rPr lang="en-US" sz="3599">
                <a:solidFill>
                  <a:srgbClr val="FFFFFF"/>
                </a:solidFill>
                <a:latin typeface="KG Primary Penmanship"/>
                <a:ea typeface="KG Primary Penmanship"/>
                <a:cs typeface="KG Primary Penmanship"/>
                <a:sym typeface="KG Primary Penmanship"/>
              </a:rPr>
              <a:t> or small sticky notes</a:t>
            </a:r>
          </a:p>
        </p:txBody>
      </p:sp>
      <p:sp>
        <p:nvSpPr>
          <p:cNvPr name="Freeform 18" id="18"/>
          <p:cNvSpPr/>
          <p:nvPr/>
        </p:nvSpPr>
        <p:spPr>
          <a:xfrm flipH="false" flipV="false" rot="0">
            <a:off x="8540788" y="4219398"/>
            <a:ext cx="8631952" cy="5038902"/>
          </a:xfrm>
          <a:custGeom>
            <a:avLst/>
            <a:gdLst/>
            <a:ahLst/>
            <a:cxnLst/>
            <a:rect r="r" b="b" t="t" l="l"/>
            <a:pathLst>
              <a:path h="5038902" w="8631952">
                <a:moveTo>
                  <a:pt x="0" y="0"/>
                </a:moveTo>
                <a:lnTo>
                  <a:pt x="8631952" y="0"/>
                </a:lnTo>
                <a:lnTo>
                  <a:pt x="8631952" y="5038902"/>
                </a:lnTo>
                <a:lnTo>
                  <a:pt x="0" y="503890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9110364" y="5124094"/>
            <a:ext cx="7492801" cy="3484245"/>
          </a:xfrm>
          <a:prstGeom prst="rect">
            <a:avLst/>
          </a:prstGeom>
        </p:spPr>
        <p:txBody>
          <a:bodyPr anchor="t" rtlCol="false" tIns="0" lIns="0" bIns="0" rIns="0">
            <a:spAutoFit/>
          </a:bodyPr>
          <a:lstStyle/>
          <a:p>
            <a:pPr algn="l">
              <a:lnSpc>
                <a:spcPts val="3960"/>
              </a:lnSpc>
            </a:pPr>
            <a:r>
              <a:rPr lang="en-US" sz="3600">
                <a:solidFill>
                  <a:srgbClr val="FFFFFF"/>
                </a:solidFill>
                <a:latin typeface="KG Primary Penmanship"/>
                <a:ea typeface="KG Primary Penmanship"/>
                <a:cs typeface="KG Primary Penmanship"/>
                <a:sym typeface="KG Primary Penmanship"/>
              </a:rPr>
              <a:t>“Sometimes discrimination in classrooms doesn’t look like bullying, as it can appear as a comment, a pattern, or an unnoticed preference.</a:t>
            </a:r>
          </a:p>
          <a:p>
            <a:pPr algn="l">
              <a:lnSpc>
                <a:spcPts val="3960"/>
              </a:lnSpc>
            </a:pPr>
          </a:p>
          <a:p>
            <a:pPr algn="l">
              <a:lnSpc>
                <a:spcPts val="3960"/>
              </a:lnSpc>
            </a:pPr>
            <a:r>
              <a:rPr lang="en-US" sz="3600">
                <a:solidFill>
                  <a:srgbClr val="FFFFFF"/>
                </a:solidFill>
                <a:latin typeface="KG Primary Penmanship"/>
                <a:ea typeface="KG Primary Penmanship"/>
                <a:cs typeface="KG Primary Penmanship"/>
                <a:sym typeface="KG Primary Penmanship"/>
              </a:rPr>
              <a:t>Let’s look at how these moments can shape the peer climate and contribute to unwanted behaviours.”</a:t>
            </a:r>
          </a:p>
        </p:txBody>
      </p:sp>
      <p:sp>
        <p:nvSpPr>
          <p:cNvPr name="Freeform 20" id="20"/>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8"/>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79865" y="64377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TextBox 15" id="15"/>
          <p:cNvSpPr txBox="true"/>
          <p:nvPr/>
        </p:nvSpPr>
        <p:spPr>
          <a:xfrm rot="0">
            <a:off x="6753791" y="3815941"/>
            <a:ext cx="4105289" cy="1247140"/>
          </a:xfrm>
          <a:prstGeom prst="rect">
            <a:avLst/>
          </a:prstGeom>
        </p:spPr>
        <p:txBody>
          <a:bodyPr anchor="t" rtlCol="false" tIns="0" lIns="0" bIns="0" rIns="0">
            <a:spAutoFit/>
          </a:bodyPr>
          <a:lstStyle/>
          <a:p>
            <a:pPr algn="l">
              <a:lnSpc>
                <a:spcPts val="2419"/>
              </a:lnSpc>
            </a:pPr>
            <a:r>
              <a:rPr lang="en-US" sz="2199" spc="10">
                <a:solidFill>
                  <a:srgbClr val="005084"/>
                </a:solidFill>
                <a:latin typeface="KG Primary Penmanship"/>
                <a:ea typeface="KG Primary Penmanship"/>
                <a:cs typeface="KG Primary Penmanship"/>
                <a:sym typeface="KG Primary Penmanship"/>
              </a:rPr>
              <a:t>The teacher praises the confi</a:t>
            </a:r>
            <a:r>
              <a:rPr lang="en-US" sz="2199" spc="10">
                <a:solidFill>
                  <a:srgbClr val="005084"/>
                </a:solidFill>
                <a:latin typeface="KG Primary Penmanship"/>
                <a:ea typeface="KG Primary Penmanship"/>
                <a:cs typeface="KG Primary Penmanship"/>
                <a:sym typeface="KG Primary Penmanship"/>
              </a:rPr>
              <a:t>dent, outspoken pupils while quieter children receive little attention. Over time, some pupils start calling one shy child “invisible.”</a:t>
            </a:r>
          </a:p>
        </p:txBody>
      </p:sp>
      <p:sp>
        <p:nvSpPr>
          <p:cNvPr name="TextBox 16" id="16"/>
          <p:cNvSpPr txBox="true"/>
          <p:nvPr/>
        </p:nvSpPr>
        <p:spPr>
          <a:xfrm rot="0">
            <a:off x="6753791" y="5237013"/>
            <a:ext cx="4103814" cy="942340"/>
          </a:xfrm>
          <a:prstGeom prst="rect">
            <a:avLst/>
          </a:prstGeom>
        </p:spPr>
        <p:txBody>
          <a:bodyPr anchor="t" rtlCol="false" tIns="0" lIns="0" bIns="0" rIns="0">
            <a:spAutoFit/>
          </a:bodyPr>
          <a:lstStyle/>
          <a:p>
            <a:pPr algn="l">
              <a:lnSpc>
                <a:spcPts val="2419"/>
              </a:lnSpc>
            </a:pPr>
            <a:r>
              <a:rPr lang="en-US" sz="2199" spc="10">
                <a:solidFill>
                  <a:srgbClr val="005084"/>
                </a:solidFill>
                <a:latin typeface="KG Primary Penmanship"/>
                <a:ea typeface="KG Primary Penmanship"/>
                <a:cs typeface="KG Primary Penmanship"/>
                <a:sym typeface="KG Primary Penmanship"/>
              </a:rPr>
              <a:t>Whe</a:t>
            </a:r>
            <a:r>
              <a:rPr lang="en-US" sz="2199" spc="10">
                <a:solidFill>
                  <a:srgbClr val="005084"/>
                </a:solidFill>
                <a:latin typeface="KG Primary Penmanship"/>
                <a:ea typeface="KG Primary Penmanship"/>
                <a:cs typeface="KG Primary Penmanship"/>
                <a:sym typeface="KG Primary Penmanship"/>
              </a:rPr>
              <a:t>n a boy teases a girl, the teacher laughs it off as ‘normal playful behaviour’. Other children start imitating it.</a:t>
            </a:r>
          </a:p>
        </p:txBody>
      </p:sp>
      <p:grpSp>
        <p:nvGrpSpPr>
          <p:cNvPr name="Group 17" id="17"/>
          <p:cNvGrpSpPr/>
          <p:nvPr/>
        </p:nvGrpSpPr>
        <p:grpSpPr>
          <a:xfrm rot="0">
            <a:off x="2644511" y="2934087"/>
            <a:ext cx="4634607" cy="845562"/>
            <a:chOff x="0" y="0"/>
            <a:chExt cx="29445010" cy="5372100"/>
          </a:xfrm>
        </p:grpSpPr>
        <p:sp>
          <p:nvSpPr>
            <p:cNvPr name="Freeform 18" id="18"/>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E5097F"/>
            </a:solidFill>
          </p:spPr>
        </p:sp>
      </p:grpSp>
      <p:grpSp>
        <p:nvGrpSpPr>
          <p:cNvPr name="Group 19" id="19"/>
          <p:cNvGrpSpPr/>
          <p:nvPr/>
        </p:nvGrpSpPr>
        <p:grpSpPr>
          <a:xfrm rot="0">
            <a:off x="6755266" y="2934087"/>
            <a:ext cx="4634607" cy="845562"/>
            <a:chOff x="0" y="0"/>
            <a:chExt cx="29445010" cy="5372100"/>
          </a:xfrm>
        </p:grpSpPr>
        <p:sp>
          <p:nvSpPr>
            <p:cNvPr name="Freeform 20" id="20"/>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005084"/>
            </a:solidFill>
          </p:spPr>
        </p:sp>
      </p:grpSp>
      <p:grpSp>
        <p:nvGrpSpPr>
          <p:cNvPr name="Group 21" id="21"/>
          <p:cNvGrpSpPr/>
          <p:nvPr/>
        </p:nvGrpSpPr>
        <p:grpSpPr>
          <a:xfrm rot="0">
            <a:off x="10859080" y="2934087"/>
            <a:ext cx="4634607" cy="845562"/>
            <a:chOff x="0" y="0"/>
            <a:chExt cx="29445010" cy="5372100"/>
          </a:xfrm>
        </p:grpSpPr>
        <p:sp>
          <p:nvSpPr>
            <p:cNvPr name="Freeform 22" id="22"/>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B0CB1F"/>
            </a:solidFill>
          </p:spPr>
        </p:sp>
      </p:grpSp>
      <p:sp>
        <p:nvSpPr>
          <p:cNvPr name="AutoShape 23" id="23"/>
          <p:cNvSpPr/>
          <p:nvPr/>
        </p:nvSpPr>
        <p:spPr>
          <a:xfrm>
            <a:off x="2893714" y="5060800"/>
            <a:ext cx="12357588" cy="0"/>
          </a:xfrm>
          <a:prstGeom prst="line">
            <a:avLst/>
          </a:prstGeom>
          <a:ln cap="flat" w="9525">
            <a:solidFill>
              <a:srgbClr val="A6A6A6"/>
            </a:solidFill>
            <a:prstDash val="solid"/>
            <a:headEnd type="none" len="sm" w="sm"/>
            <a:tailEnd type="none" len="sm" w="sm"/>
          </a:ln>
        </p:spPr>
      </p:sp>
      <p:sp>
        <p:nvSpPr>
          <p:cNvPr name="AutoShape 24" id="24"/>
          <p:cNvSpPr/>
          <p:nvPr/>
        </p:nvSpPr>
        <p:spPr>
          <a:xfrm>
            <a:off x="2893714" y="6348873"/>
            <a:ext cx="12357588" cy="0"/>
          </a:xfrm>
          <a:prstGeom prst="line">
            <a:avLst/>
          </a:prstGeom>
          <a:ln cap="flat" w="9525">
            <a:solidFill>
              <a:srgbClr val="A6A6A6"/>
            </a:solidFill>
            <a:prstDash val="solid"/>
            <a:headEnd type="none" len="sm" w="sm"/>
            <a:tailEnd type="none" len="sm" w="sm"/>
          </a:ln>
        </p:spPr>
      </p:sp>
      <p:sp>
        <p:nvSpPr>
          <p:cNvPr name="AutoShape 25" id="25"/>
          <p:cNvSpPr/>
          <p:nvPr/>
        </p:nvSpPr>
        <p:spPr>
          <a:xfrm>
            <a:off x="2893714" y="7890140"/>
            <a:ext cx="12357588" cy="0"/>
          </a:xfrm>
          <a:prstGeom prst="line">
            <a:avLst/>
          </a:prstGeom>
          <a:ln cap="flat" w="9525">
            <a:solidFill>
              <a:srgbClr val="A6A6A6"/>
            </a:solidFill>
            <a:prstDash val="solid"/>
            <a:headEnd type="none" len="sm" w="sm"/>
            <a:tailEnd type="none" len="sm" w="sm"/>
          </a:ln>
        </p:spPr>
      </p:sp>
      <p:sp>
        <p:nvSpPr>
          <p:cNvPr name="Freeform 26" id="26"/>
          <p:cNvSpPr/>
          <p:nvPr/>
        </p:nvSpPr>
        <p:spPr>
          <a:xfrm flipH="false" flipV="false" rot="0">
            <a:off x="16729263" y="7924337"/>
            <a:ext cx="530037" cy="654366"/>
          </a:xfrm>
          <a:custGeom>
            <a:avLst/>
            <a:gdLst/>
            <a:ahLst/>
            <a:cxnLst/>
            <a:rect r="r" b="b" t="t" l="l"/>
            <a:pathLst>
              <a:path h="654366" w="530037">
                <a:moveTo>
                  <a:pt x="0" y="0"/>
                </a:moveTo>
                <a:lnTo>
                  <a:pt x="530037" y="0"/>
                </a:lnTo>
                <a:lnTo>
                  <a:pt x="530037" y="654367"/>
                </a:lnTo>
                <a:lnTo>
                  <a:pt x="0" y="6543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7" id="27"/>
          <p:cNvSpPr txBox="true"/>
          <p:nvPr/>
        </p:nvSpPr>
        <p:spPr>
          <a:xfrm rot="0">
            <a:off x="4853478" y="1171575"/>
            <a:ext cx="8581044"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Educational activity for teachers</a:t>
            </a:r>
          </a:p>
        </p:txBody>
      </p:sp>
      <p:sp>
        <p:nvSpPr>
          <p:cNvPr name="TextBox 28" id="28"/>
          <p:cNvSpPr txBox="true"/>
          <p:nvPr/>
        </p:nvSpPr>
        <p:spPr>
          <a:xfrm rot="0">
            <a:off x="2703555" y="4132488"/>
            <a:ext cx="3902087" cy="547371"/>
          </a:xfrm>
          <a:prstGeom prst="rect">
            <a:avLst/>
          </a:prstGeom>
        </p:spPr>
        <p:txBody>
          <a:bodyPr anchor="t" rtlCol="false" tIns="0" lIns="0" bIns="0" rIns="0">
            <a:spAutoFit/>
          </a:bodyPr>
          <a:lstStyle/>
          <a:p>
            <a:pPr algn="l">
              <a:lnSpc>
                <a:spcPts val="4479"/>
              </a:lnSpc>
              <a:spcBef>
                <a:spcPct val="0"/>
              </a:spcBef>
            </a:pPr>
            <a:r>
              <a:rPr lang="en-US" sz="3199" spc="15">
                <a:solidFill>
                  <a:srgbClr val="005084"/>
                </a:solidFill>
                <a:latin typeface="KG Primary Penmanship"/>
                <a:ea typeface="KG Primary Penmanship"/>
                <a:cs typeface="KG Primary Penmanship"/>
                <a:sym typeface="KG Primary Penmanship"/>
              </a:rPr>
              <a:t>1: “Th</a:t>
            </a:r>
            <a:r>
              <a:rPr lang="en-US" sz="3199" spc="15" u="none">
                <a:solidFill>
                  <a:srgbClr val="005084"/>
                </a:solidFill>
                <a:latin typeface="KG Primary Penmanship"/>
                <a:ea typeface="KG Primary Penmanship"/>
                <a:cs typeface="KG Primary Penmanship"/>
                <a:sym typeface="KG Primary Penmanship"/>
              </a:rPr>
              <a:t>e Loud and the Quiet”</a:t>
            </a:r>
          </a:p>
        </p:txBody>
      </p:sp>
      <p:sp>
        <p:nvSpPr>
          <p:cNvPr name="TextBox 29" id="29"/>
          <p:cNvSpPr txBox="true"/>
          <p:nvPr/>
        </p:nvSpPr>
        <p:spPr>
          <a:xfrm rot="0">
            <a:off x="2703555" y="5370363"/>
            <a:ext cx="3287656" cy="547371"/>
          </a:xfrm>
          <a:prstGeom prst="rect">
            <a:avLst/>
          </a:prstGeom>
        </p:spPr>
        <p:txBody>
          <a:bodyPr anchor="t" rtlCol="false" tIns="0" lIns="0" bIns="0" rIns="0">
            <a:spAutoFit/>
          </a:bodyPr>
          <a:lstStyle/>
          <a:p>
            <a:pPr algn="l">
              <a:lnSpc>
                <a:spcPts val="4479"/>
              </a:lnSpc>
              <a:spcBef>
                <a:spcPct val="0"/>
              </a:spcBef>
            </a:pPr>
            <a:r>
              <a:rPr lang="en-US" sz="3199" spc="15">
                <a:solidFill>
                  <a:srgbClr val="005084"/>
                </a:solidFill>
                <a:latin typeface="KG Primary Penmanship"/>
                <a:ea typeface="KG Primary Penmanship"/>
                <a:cs typeface="KG Primary Penmanship"/>
                <a:sym typeface="KG Primary Penmanship"/>
              </a:rPr>
              <a:t>2: “Boys </a:t>
            </a:r>
            <a:r>
              <a:rPr lang="en-US" sz="3199" spc="15" u="none">
                <a:solidFill>
                  <a:srgbClr val="005084"/>
                </a:solidFill>
                <a:latin typeface="KG Primary Penmanship"/>
                <a:ea typeface="KG Primary Penmanship"/>
                <a:cs typeface="KG Primary Penmanship"/>
                <a:sym typeface="KG Primary Penmanship"/>
              </a:rPr>
              <a:t>Will Be Boys”</a:t>
            </a:r>
          </a:p>
        </p:txBody>
      </p:sp>
      <p:sp>
        <p:nvSpPr>
          <p:cNvPr name="TextBox 30" id="30"/>
          <p:cNvSpPr txBox="true"/>
          <p:nvPr/>
        </p:nvSpPr>
        <p:spPr>
          <a:xfrm rot="0">
            <a:off x="2703555" y="6769764"/>
            <a:ext cx="3287656" cy="547371"/>
          </a:xfrm>
          <a:prstGeom prst="rect">
            <a:avLst/>
          </a:prstGeom>
        </p:spPr>
        <p:txBody>
          <a:bodyPr anchor="t" rtlCol="false" tIns="0" lIns="0" bIns="0" rIns="0">
            <a:spAutoFit/>
          </a:bodyPr>
          <a:lstStyle/>
          <a:p>
            <a:pPr algn="l">
              <a:lnSpc>
                <a:spcPts val="4479"/>
              </a:lnSpc>
              <a:spcBef>
                <a:spcPct val="0"/>
              </a:spcBef>
            </a:pPr>
            <a:r>
              <a:rPr lang="en-US" sz="3199" spc="15" u="none">
                <a:solidFill>
                  <a:srgbClr val="005084"/>
                </a:solidFill>
                <a:latin typeface="KG Primary Penmanship"/>
                <a:ea typeface="KG Primary Penmanship"/>
                <a:cs typeface="KG Primary Penmanship"/>
                <a:sym typeface="KG Primary Penmanship"/>
              </a:rPr>
              <a:t>3: “The Helper”</a:t>
            </a:r>
          </a:p>
        </p:txBody>
      </p:sp>
      <p:sp>
        <p:nvSpPr>
          <p:cNvPr name="TextBox 31" id="31"/>
          <p:cNvSpPr txBox="true"/>
          <p:nvPr/>
        </p:nvSpPr>
        <p:spPr>
          <a:xfrm rot="0">
            <a:off x="3056767" y="3072991"/>
            <a:ext cx="3445917" cy="533400"/>
          </a:xfrm>
          <a:prstGeom prst="rect">
            <a:avLst/>
          </a:prstGeom>
        </p:spPr>
        <p:txBody>
          <a:bodyPr anchor="t" rtlCol="false" tIns="0" lIns="0" bIns="0" rIns="0">
            <a:spAutoFit/>
          </a:bodyPr>
          <a:lstStyle/>
          <a:p>
            <a:pPr algn="l">
              <a:lnSpc>
                <a:spcPts val="4199"/>
              </a:lnSpc>
            </a:pPr>
            <a:r>
              <a:rPr lang="en-US" sz="3499">
                <a:solidFill>
                  <a:srgbClr val="FFFFFF"/>
                </a:solidFill>
                <a:latin typeface="KG Primary Penmanship"/>
                <a:ea typeface="KG Primary Penmanship"/>
                <a:cs typeface="KG Primary Penmanship"/>
                <a:sym typeface="KG Primary Penmanship"/>
              </a:rPr>
              <a:t>Scenario</a:t>
            </a:r>
          </a:p>
        </p:txBody>
      </p:sp>
      <p:sp>
        <p:nvSpPr>
          <p:cNvPr name="TextBox 32" id="32"/>
          <p:cNvSpPr txBox="true"/>
          <p:nvPr/>
        </p:nvSpPr>
        <p:spPr>
          <a:xfrm rot="0">
            <a:off x="7184755" y="3072991"/>
            <a:ext cx="3419540" cy="533400"/>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FFFFFF"/>
                </a:solidFill>
                <a:latin typeface="KG Primary Penmanship"/>
                <a:ea typeface="KG Primary Penmanship"/>
                <a:cs typeface="KG Primary Penmanship"/>
                <a:sym typeface="KG Primary Penmanship"/>
              </a:rPr>
              <a:t>Description</a:t>
            </a:r>
          </a:p>
        </p:txBody>
      </p:sp>
      <p:sp>
        <p:nvSpPr>
          <p:cNvPr name="TextBox 33" id="33"/>
          <p:cNvSpPr txBox="true"/>
          <p:nvPr/>
        </p:nvSpPr>
        <p:spPr>
          <a:xfrm rot="0">
            <a:off x="11312744" y="3072991"/>
            <a:ext cx="3775629" cy="533400"/>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FFFFFF"/>
                </a:solidFill>
                <a:latin typeface="KG Primary Penmanship"/>
                <a:ea typeface="KG Primary Penmanship"/>
                <a:cs typeface="KG Primary Penmanship"/>
                <a:sym typeface="KG Primary Penmanship"/>
              </a:rPr>
              <a:t>Prompt for teachers</a:t>
            </a:r>
          </a:p>
        </p:txBody>
      </p:sp>
      <p:sp>
        <p:nvSpPr>
          <p:cNvPr name="TextBox 34" id="34"/>
          <p:cNvSpPr txBox="true"/>
          <p:nvPr/>
        </p:nvSpPr>
        <p:spPr>
          <a:xfrm rot="0">
            <a:off x="11587285" y="7943387"/>
            <a:ext cx="5672015" cy="1622425"/>
          </a:xfrm>
          <a:prstGeom prst="rect">
            <a:avLst/>
          </a:prstGeom>
        </p:spPr>
        <p:txBody>
          <a:bodyPr anchor="t" rtlCol="false" tIns="0" lIns="0" bIns="0" rIns="0">
            <a:spAutoFit/>
          </a:bodyPr>
          <a:lstStyle/>
          <a:p>
            <a:pPr algn="ctr">
              <a:lnSpc>
                <a:spcPts val="3079"/>
              </a:lnSpc>
            </a:pPr>
            <a:r>
              <a:rPr lang="en-US" sz="2799" u="sng">
                <a:solidFill>
                  <a:srgbClr val="005084"/>
                </a:solidFill>
                <a:latin typeface="KG Primary Penmanship"/>
                <a:ea typeface="KG Primary Penmanship"/>
                <a:cs typeface="KG Primary Penmanship"/>
                <a:sym typeface="KG Primary Penmanship"/>
              </a:rPr>
              <a:t>After each scenario:</a:t>
            </a:r>
          </a:p>
          <a:p>
            <a:pPr algn="ctr">
              <a:lnSpc>
                <a:spcPts val="2419"/>
              </a:lnSpc>
            </a:pPr>
          </a:p>
          <a:p>
            <a:pPr algn="l" marL="474979" indent="-237490" lvl="1">
              <a:lnSpc>
                <a:spcPts val="2419"/>
              </a:lnSpc>
              <a:buFont typeface="Arial"/>
              <a:buChar char="•"/>
            </a:pPr>
            <a:r>
              <a:rPr lang="en-US" sz="2199">
                <a:solidFill>
                  <a:srgbClr val="005084"/>
                </a:solidFill>
                <a:latin typeface="KG Primary Penmanship"/>
                <a:ea typeface="KG Primary Penmanship"/>
                <a:cs typeface="KG Primary Penmanship"/>
                <a:sym typeface="KG Primary Penmanship"/>
              </a:rPr>
              <a:t>Teachers raise green (fair) or red</a:t>
            </a:r>
            <a:r>
              <a:rPr lang="en-US" sz="2199">
                <a:solidFill>
                  <a:srgbClr val="005084"/>
                </a:solidFill>
                <a:latin typeface="KG Primary Penmanship"/>
                <a:ea typeface="KG Primary Penmanship"/>
                <a:cs typeface="KG Primary Penmanship"/>
                <a:sym typeface="KG Primary Penmanship"/>
              </a:rPr>
              <a:t> (unfair) cards.</a:t>
            </a:r>
          </a:p>
          <a:p>
            <a:pPr algn="l" marL="474979" indent="-237490" lvl="1">
              <a:lnSpc>
                <a:spcPts val="2419"/>
              </a:lnSpc>
              <a:buFont typeface="Arial"/>
              <a:buChar char="•"/>
            </a:pPr>
            <a:r>
              <a:rPr lang="en-US" sz="2199">
                <a:solidFill>
                  <a:srgbClr val="005084"/>
                </a:solidFill>
                <a:latin typeface="KG Primary Penmanship"/>
                <a:ea typeface="KG Primary Penmanship"/>
                <a:cs typeface="KG Primary Penmanship"/>
                <a:sym typeface="KG Primary Penmanship"/>
              </a:rPr>
              <a:t>Discuss briefly: What message does this send to pupils?</a:t>
            </a:r>
          </a:p>
          <a:p>
            <a:pPr algn="l" marL="474979" indent="-237490" lvl="1">
              <a:lnSpc>
                <a:spcPts val="2419"/>
              </a:lnSpc>
              <a:buFont typeface="Arial"/>
              <a:buChar char="•"/>
            </a:pPr>
            <a:r>
              <a:rPr lang="en-US" sz="2199">
                <a:solidFill>
                  <a:srgbClr val="005084"/>
                </a:solidFill>
                <a:latin typeface="KG Primary Penmanship"/>
                <a:ea typeface="KG Primary Penmanship"/>
                <a:cs typeface="KG Primary Penmanship"/>
                <a:sym typeface="KG Primary Penmanship"/>
              </a:rPr>
              <a:t>What alternative response could create inclusion?</a:t>
            </a:r>
          </a:p>
        </p:txBody>
      </p:sp>
      <p:sp>
        <p:nvSpPr>
          <p:cNvPr name="TextBox 35" id="35"/>
          <p:cNvSpPr txBox="true"/>
          <p:nvPr/>
        </p:nvSpPr>
        <p:spPr>
          <a:xfrm rot="0">
            <a:off x="6755266" y="6515561"/>
            <a:ext cx="4105289" cy="1247140"/>
          </a:xfrm>
          <a:prstGeom prst="rect">
            <a:avLst/>
          </a:prstGeom>
        </p:spPr>
        <p:txBody>
          <a:bodyPr anchor="t" rtlCol="false" tIns="0" lIns="0" bIns="0" rIns="0">
            <a:spAutoFit/>
          </a:bodyPr>
          <a:lstStyle/>
          <a:p>
            <a:pPr algn="l">
              <a:lnSpc>
                <a:spcPts val="2419"/>
              </a:lnSpc>
            </a:pPr>
            <a:r>
              <a:rPr lang="en-US" sz="2199" spc="10">
                <a:solidFill>
                  <a:srgbClr val="005084"/>
                </a:solidFill>
                <a:latin typeface="KG Primary Penmanship"/>
                <a:ea typeface="KG Primary Penmanship"/>
                <a:cs typeface="KG Primary Penmanship"/>
                <a:sym typeface="KG Primary Penmanship"/>
              </a:rPr>
              <a:t>The</a:t>
            </a:r>
            <a:r>
              <a:rPr lang="en-US" sz="2199" spc="10">
                <a:solidFill>
                  <a:srgbClr val="005084"/>
                </a:solidFill>
                <a:latin typeface="KG Primary Penmanship"/>
                <a:ea typeface="KG Primary Penmanship"/>
                <a:cs typeface="KG Primary Penmanship"/>
                <a:sym typeface="KG Primary Penmanship"/>
              </a:rPr>
              <a:t> teacher always asks the same “responsible girl” to help tidy up or assist new students. Others start calling her ‘teacher’s pet’.</a:t>
            </a:r>
          </a:p>
        </p:txBody>
      </p:sp>
      <p:sp>
        <p:nvSpPr>
          <p:cNvPr name="TextBox 36" id="36"/>
          <p:cNvSpPr txBox="true"/>
          <p:nvPr/>
        </p:nvSpPr>
        <p:spPr>
          <a:xfrm rot="0">
            <a:off x="11136564" y="3942248"/>
            <a:ext cx="4127988" cy="942340"/>
          </a:xfrm>
          <a:prstGeom prst="rect">
            <a:avLst/>
          </a:prstGeom>
        </p:spPr>
        <p:txBody>
          <a:bodyPr anchor="t" rtlCol="false" tIns="0" lIns="0" bIns="0" rIns="0">
            <a:spAutoFit/>
          </a:bodyPr>
          <a:lstStyle/>
          <a:p>
            <a:pPr algn="l">
              <a:lnSpc>
                <a:spcPts val="2419"/>
              </a:lnSpc>
            </a:pPr>
            <a:r>
              <a:rPr lang="en-US" sz="2199" spc="10">
                <a:solidFill>
                  <a:srgbClr val="005084"/>
                </a:solidFill>
                <a:latin typeface="KG Primary Penmanship"/>
                <a:ea typeface="KG Primary Penmanship"/>
                <a:cs typeface="KG Primary Penmanship"/>
                <a:sym typeface="KG Primary Penmanship"/>
              </a:rPr>
              <a:t>“Is there any uni</a:t>
            </a:r>
            <a:r>
              <a:rPr lang="en-US" sz="2199" spc="10">
                <a:solidFill>
                  <a:srgbClr val="005084"/>
                </a:solidFill>
                <a:latin typeface="KG Primary Penmanship"/>
                <a:ea typeface="KG Primary Penmanship"/>
                <a:cs typeface="KG Primary Penmanship"/>
                <a:sym typeface="KG Primary Penmanship"/>
              </a:rPr>
              <a:t>ntentional bias here? How might the teacher’s behaviour influence peer interactions?”</a:t>
            </a:r>
          </a:p>
        </p:txBody>
      </p:sp>
      <p:sp>
        <p:nvSpPr>
          <p:cNvPr name="TextBox 37" id="37"/>
          <p:cNvSpPr txBox="true"/>
          <p:nvPr/>
        </p:nvSpPr>
        <p:spPr>
          <a:xfrm rot="0">
            <a:off x="11123314" y="5237013"/>
            <a:ext cx="4127988" cy="942340"/>
          </a:xfrm>
          <a:prstGeom prst="rect">
            <a:avLst/>
          </a:prstGeom>
        </p:spPr>
        <p:txBody>
          <a:bodyPr anchor="t" rtlCol="false" tIns="0" lIns="0" bIns="0" rIns="0">
            <a:spAutoFit/>
          </a:bodyPr>
          <a:lstStyle/>
          <a:p>
            <a:pPr algn="l">
              <a:lnSpc>
                <a:spcPts val="2419"/>
              </a:lnSpc>
            </a:pPr>
            <a:r>
              <a:rPr lang="en-US" sz="2199" spc="10">
                <a:solidFill>
                  <a:srgbClr val="005084"/>
                </a:solidFill>
                <a:latin typeface="KG Primary Penmanship"/>
                <a:ea typeface="KG Primary Penmanship"/>
                <a:cs typeface="KG Primary Penmanship"/>
                <a:sym typeface="KG Primary Penmanship"/>
              </a:rPr>
              <a:t>“How can normalis</a:t>
            </a:r>
            <a:r>
              <a:rPr lang="en-US" sz="2199" spc="10">
                <a:solidFill>
                  <a:srgbClr val="005084"/>
                </a:solidFill>
                <a:latin typeface="KG Primary Penmanship"/>
                <a:ea typeface="KG Primary Penmanship"/>
                <a:cs typeface="KG Primary Penmanship"/>
                <a:sym typeface="KG Primary Penmanship"/>
              </a:rPr>
              <a:t>ing small acts of disrespect lead to peer-on-peer harassment?”</a:t>
            </a:r>
          </a:p>
        </p:txBody>
      </p:sp>
      <p:sp>
        <p:nvSpPr>
          <p:cNvPr name="TextBox 38" id="38"/>
          <p:cNvSpPr txBox="true"/>
          <p:nvPr/>
        </p:nvSpPr>
        <p:spPr>
          <a:xfrm rot="0">
            <a:off x="11136564" y="6563186"/>
            <a:ext cx="4127988" cy="942340"/>
          </a:xfrm>
          <a:prstGeom prst="rect">
            <a:avLst/>
          </a:prstGeom>
        </p:spPr>
        <p:txBody>
          <a:bodyPr anchor="t" rtlCol="false" tIns="0" lIns="0" bIns="0" rIns="0">
            <a:spAutoFit/>
          </a:bodyPr>
          <a:lstStyle/>
          <a:p>
            <a:pPr algn="l">
              <a:lnSpc>
                <a:spcPts val="2419"/>
              </a:lnSpc>
            </a:pPr>
            <a:r>
              <a:rPr lang="en-US" sz="2199" spc="10">
                <a:solidFill>
                  <a:srgbClr val="005084"/>
                </a:solidFill>
                <a:latin typeface="KG Primary Penmanship"/>
                <a:ea typeface="KG Primary Penmanship"/>
                <a:cs typeface="KG Primary Penmanship"/>
                <a:sym typeface="KG Primary Penmanship"/>
              </a:rPr>
              <a:t>“How can over-reward</a:t>
            </a:r>
            <a:r>
              <a:rPr lang="en-US" sz="2199" spc="10">
                <a:solidFill>
                  <a:srgbClr val="005084"/>
                </a:solidFill>
                <a:latin typeface="KG Primary Penmanship"/>
                <a:ea typeface="KG Primary Penmanship"/>
                <a:cs typeface="KG Primary Penmanship"/>
                <a:sym typeface="KG Primary Penmanship"/>
              </a:rPr>
              <a:t>ing certain behaviours create exclusion or resentment?”</a:t>
            </a:r>
          </a:p>
        </p:txBody>
      </p:sp>
      <p:sp>
        <p:nvSpPr>
          <p:cNvPr name="Freeform 39" id="39"/>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79865" y="64377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TextBox 15" id="15"/>
          <p:cNvSpPr txBox="true"/>
          <p:nvPr/>
        </p:nvSpPr>
        <p:spPr>
          <a:xfrm rot="0">
            <a:off x="6869834" y="4334762"/>
            <a:ext cx="4127988" cy="355600"/>
          </a:xfrm>
          <a:prstGeom prst="rect">
            <a:avLst/>
          </a:prstGeom>
        </p:spPr>
        <p:txBody>
          <a:bodyPr anchor="t" rtlCol="false" tIns="0" lIns="0" bIns="0" rIns="0">
            <a:spAutoFit/>
          </a:bodyPr>
          <a:lstStyle/>
          <a:p>
            <a:pPr algn="l">
              <a:lnSpc>
                <a:spcPts val="2749"/>
              </a:lnSpc>
            </a:pPr>
            <a:r>
              <a:rPr lang="en-US" sz="2499" spc="12">
                <a:solidFill>
                  <a:srgbClr val="005084"/>
                </a:solidFill>
                <a:latin typeface="KG Primary Penmanship"/>
                <a:ea typeface="KG Primary Penmanship"/>
                <a:cs typeface="KG Primary Penmanship"/>
                <a:sym typeface="KG Primary Penmanship"/>
              </a:rPr>
              <a:t>“Boy</a:t>
            </a:r>
            <a:r>
              <a:rPr lang="en-US" sz="2499" spc="12">
                <a:solidFill>
                  <a:srgbClr val="005084"/>
                </a:solidFill>
                <a:latin typeface="KG Primary Penmanship"/>
                <a:ea typeface="KG Primary Penmanship"/>
                <a:cs typeface="KG Primary Penmanship"/>
                <a:sym typeface="KG Primary Penmanship"/>
              </a:rPr>
              <a:t>s will be boys.”</a:t>
            </a:r>
          </a:p>
        </p:txBody>
      </p:sp>
      <p:sp>
        <p:nvSpPr>
          <p:cNvPr name="TextBox 16" id="16"/>
          <p:cNvSpPr txBox="true"/>
          <p:nvPr/>
        </p:nvSpPr>
        <p:spPr>
          <a:xfrm rot="0">
            <a:off x="6869834" y="5405117"/>
            <a:ext cx="3850505" cy="698500"/>
          </a:xfrm>
          <a:prstGeom prst="rect">
            <a:avLst/>
          </a:prstGeom>
        </p:spPr>
        <p:txBody>
          <a:bodyPr anchor="t" rtlCol="false" tIns="0" lIns="0" bIns="0" rIns="0">
            <a:spAutoFit/>
          </a:bodyPr>
          <a:lstStyle/>
          <a:p>
            <a:pPr algn="l">
              <a:lnSpc>
                <a:spcPts val="2749"/>
              </a:lnSpc>
            </a:pPr>
            <a:r>
              <a:rPr lang="en-US" sz="2499" spc="12">
                <a:solidFill>
                  <a:srgbClr val="005084"/>
                </a:solidFill>
                <a:latin typeface="KG Primary Penmanship"/>
                <a:ea typeface="KG Primary Penmanship"/>
                <a:cs typeface="KG Primary Penmanship"/>
                <a:sym typeface="KG Primary Penmanship"/>
              </a:rPr>
              <a:t>Pr</a:t>
            </a:r>
            <a:r>
              <a:rPr lang="en-US" sz="2499" spc="12">
                <a:solidFill>
                  <a:srgbClr val="005084"/>
                </a:solidFill>
                <a:latin typeface="KG Primary Penmanship"/>
                <a:ea typeface="KG Primary Penmanship"/>
                <a:cs typeface="KG Primary Penmanship"/>
                <a:sym typeface="KG Primary Penmanship"/>
              </a:rPr>
              <a:t>eference for active participation.</a:t>
            </a:r>
          </a:p>
        </p:txBody>
      </p:sp>
      <p:grpSp>
        <p:nvGrpSpPr>
          <p:cNvPr name="Group 17" id="17"/>
          <p:cNvGrpSpPr/>
          <p:nvPr/>
        </p:nvGrpSpPr>
        <p:grpSpPr>
          <a:xfrm rot="0">
            <a:off x="2644511" y="2934087"/>
            <a:ext cx="4634607" cy="845562"/>
            <a:chOff x="0" y="0"/>
            <a:chExt cx="29445010" cy="5372100"/>
          </a:xfrm>
        </p:grpSpPr>
        <p:sp>
          <p:nvSpPr>
            <p:cNvPr name="Freeform 18" id="18"/>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E5097F"/>
            </a:solidFill>
          </p:spPr>
        </p:sp>
      </p:grpSp>
      <p:grpSp>
        <p:nvGrpSpPr>
          <p:cNvPr name="Group 19" id="19"/>
          <p:cNvGrpSpPr/>
          <p:nvPr/>
        </p:nvGrpSpPr>
        <p:grpSpPr>
          <a:xfrm rot="0">
            <a:off x="6755266" y="2934087"/>
            <a:ext cx="4634607" cy="845562"/>
            <a:chOff x="0" y="0"/>
            <a:chExt cx="29445010" cy="5372100"/>
          </a:xfrm>
        </p:grpSpPr>
        <p:sp>
          <p:nvSpPr>
            <p:cNvPr name="Freeform 20" id="20"/>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005084"/>
            </a:solidFill>
          </p:spPr>
        </p:sp>
      </p:grpSp>
      <p:grpSp>
        <p:nvGrpSpPr>
          <p:cNvPr name="Group 21" id="21"/>
          <p:cNvGrpSpPr/>
          <p:nvPr/>
        </p:nvGrpSpPr>
        <p:grpSpPr>
          <a:xfrm rot="0">
            <a:off x="10859080" y="2934087"/>
            <a:ext cx="4634607" cy="845562"/>
            <a:chOff x="0" y="0"/>
            <a:chExt cx="29445010" cy="5372100"/>
          </a:xfrm>
        </p:grpSpPr>
        <p:sp>
          <p:nvSpPr>
            <p:cNvPr name="Freeform 22" id="22"/>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B0CB1F"/>
            </a:solidFill>
          </p:spPr>
        </p:sp>
      </p:grpSp>
      <p:sp>
        <p:nvSpPr>
          <p:cNvPr name="AutoShape 23" id="23"/>
          <p:cNvSpPr/>
          <p:nvPr/>
        </p:nvSpPr>
        <p:spPr>
          <a:xfrm>
            <a:off x="2893714" y="5060800"/>
            <a:ext cx="12357588" cy="0"/>
          </a:xfrm>
          <a:prstGeom prst="line">
            <a:avLst/>
          </a:prstGeom>
          <a:ln cap="flat" w="9525">
            <a:solidFill>
              <a:srgbClr val="A6A6A6"/>
            </a:solidFill>
            <a:prstDash val="solid"/>
            <a:headEnd type="none" len="sm" w="sm"/>
            <a:tailEnd type="none" len="sm" w="sm"/>
          </a:ln>
        </p:spPr>
      </p:sp>
      <p:sp>
        <p:nvSpPr>
          <p:cNvPr name="AutoShape 24" id="24"/>
          <p:cNvSpPr/>
          <p:nvPr/>
        </p:nvSpPr>
        <p:spPr>
          <a:xfrm>
            <a:off x="2893714" y="6348873"/>
            <a:ext cx="12357588" cy="0"/>
          </a:xfrm>
          <a:prstGeom prst="line">
            <a:avLst/>
          </a:prstGeom>
          <a:ln cap="flat" w="9525">
            <a:solidFill>
              <a:srgbClr val="A6A6A6"/>
            </a:solidFill>
            <a:prstDash val="solid"/>
            <a:headEnd type="none" len="sm" w="sm"/>
            <a:tailEnd type="none" len="sm" w="sm"/>
          </a:ln>
        </p:spPr>
      </p:sp>
      <p:sp>
        <p:nvSpPr>
          <p:cNvPr name="AutoShape 25" id="25"/>
          <p:cNvSpPr/>
          <p:nvPr/>
        </p:nvSpPr>
        <p:spPr>
          <a:xfrm>
            <a:off x="2893714" y="7641342"/>
            <a:ext cx="12357588" cy="0"/>
          </a:xfrm>
          <a:prstGeom prst="line">
            <a:avLst/>
          </a:prstGeom>
          <a:ln cap="flat" w="9525">
            <a:solidFill>
              <a:srgbClr val="A6A6A6"/>
            </a:solidFill>
            <a:prstDash val="solid"/>
            <a:headEnd type="none" len="sm" w="sm"/>
            <a:tailEnd type="none" len="sm" w="sm"/>
          </a:ln>
        </p:spPr>
      </p:sp>
      <p:sp>
        <p:nvSpPr>
          <p:cNvPr name="TextBox 26" id="26"/>
          <p:cNvSpPr txBox="true"/>
          <p:nvPr/>
        </p:nvSpPr>
        <p:spPr>
          <a:xfrm rot="0">
            <a:off x="4853478" y="1171575"/>
            <a:ext cx="8581044"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Educational activity for teachers</a:t>
            </a:r>
          </a:p>
        </p:txBody>
      </p:sp>
      <p:sp>
        <p:nvSpPr>
          <p:cNvPr name="TextBox 27" id="27"/>
          <p:cNvSpPr txBox="true"/>
          <p:nvPr/>
        </p:nvSpPr>
        <p:spPr>
          <a:xfrm rot="0">
            <a:off x="3046348" y="4266181"/>
            <a:ext cx="3287656" cy="422276"/>
          </a:xfrm>
          <a:prstGeom prst="rect">
            <a:avLst/>
          </a:prstGeom>
        </p:spPr>
        <p:txBody>
          <a:bodyPr anchor="t" rtlCol="false" tIns="0" lIns="0" bIns="0" rIns="0">
            <a:spAutoFit/>
          </a:bodyPr>
          <a:lstStyle/>
          <a:p>
            <a:pPr algn="l">
              <a:lnSpc>
                <a:spcPts val="3499"/>
              </a:lnSpc>
              <a:spcBef>
                <a:spcPct val="0"/>
              </a:spcBef>
            </a:pPr>
            <a:r>
              <a:rPr lang="en-US" sz="2499" spc="12">
                <a:solidFill>
                  <a:srgbClr val="005084"/>
                </a:solidFill>
                <a:latin typeface="KG Primary Penmanship"/>
                <a:ea typeface="KG Primary Penmanship"/>
                <a:cs typeface="KG Primary Penmanship"/>
                <a:sym typeface="KG Primary Penmanship"/>
              </a:rPr>
              <a:t>G</a:t>
            </a:r>
            <a:r>
              <a:rPr lang="en-US" sz="2499" spc="12" u="none">
                <a:solidFill>
                  <a:srgbClr val="005084"/>
                </a:solidFill>
                <a:latin typeface="KG Primary Penmanship"/>
                <a:ea typeface="KG Primary Penmanship"/>
                <a:cs typeface="KG Primary Penmanship"/>
                <a:sym typeface="KG Primary Penmanship"/>
              </a:rPr>
              <a:t>ender stereotypes</a:t>
            </a:r>
          </a:p>
        </p:txBody>
      </p:sp>
      <p:sp>
        <p:nvSpPr>
          <p:cNvPr name="TextBox 28" id="28"/>
          <p:cNvSpPr txBox="true"/>
          <p:nvPr/>
        </p:nvSpPr>
        <p:spPr>
          <a:xfrm rot="0">
            <a:off x="3046348" y="5509891"/>
            <a:ext cx="3287656" cy="422276"/>
          </a:xfrm>
          <a:prstGeom prst="rect">
            <a:avLst/>
          </a:prstGeom>
        </p:spPr>
        <p:txBody>
          <a:bodyPr anchor="t" rtlCol="false" tIns="0" lIns="0" bIns="0" rIns="0">
            <a:spAutoFit/>
          </a:bodyPr>
          <a:lstStyle/>
          <a:p>
            <a:pPr algn="l">
              <a:lnSpc>
                <a:spcPts val="3499"/>
              </a:lnSpc>
              <a:spcBef>
                <a:spcPct val="0"/>
              </a:spcBef>
            </a:pPr>
            <a:r>
              <a:rPr lang="en-US" sz="2499" spc="12">
                <a:solidFill>
                  <a:srgbClr val="005084"/>
                </a:solidFill>
                <a:latin typeface="KG Primary Penmanship"/>
                <a:ea typeface="KG Primary Penmanship"/>
                <a:cs typeface="KG Primary Penmanship"/>
                <a:sym typeface="KG Primary Penmanship"/>
              </a:rPr>
              <a:t>Ov</a:t>
            </a:r>
            <a:r>
              <a:rPr lang="en-US" sz="2499" spc="12">
                <a:solidFill>
                  <a:srgbClr val="005084"/>
                </a:solidFill>
                <a:latin typeface="KG Primary Penmanship"/>
                <a:ea typeface="KG Primary Penmanship"/>
                <a:cs typeface="KG Primary Penmanship"/>
                <a:sym typeface="KG Primary Penmanship"/>
              </a:rPr>
              <a:t>erlooking qu</a:t>
            </a:r>
            <a:r>
              <a:rPr lang="en-US" sz="2499" spc="12" u="none">
                <a:solidFill>
                  <a:srgbClr val="005084"/>
                </a:solidFill>
                <a:latin typeface="KG Primary Penmanship"/>
                <a:ea typeface="KG Primary Penmanship"/>
                <a:cs typeface="KG Primary Penmanship"/>
                <a:sym typeface="KG Primary Penmanship"/>
              </a:rPr>
              <a:t>iet pupils</a:t>
            </a:r>
          </a:p>
        </p:txBody>
      </p:sp>
      <p:sp>
        <p:nvSpPr>
          <p:cNvPr name="TextBox 29" id="29"/>
          <p:cNvSpPr txBox="true"/>
          <p:nvPr/>
        </p:nvSpPr>
        <p:spPr>
          <a:xfrm rot="0">
            <a:off x="3046348" y="6760157"/>
            <a:ext cx="3287656" cy="422276"/>
          </a:xfrm>
          <a:prstGeom prst="rect">
            <a:avLst/>
          </a:prstGeom>
        </p:spPr>
        <p:txBody>
          <a:bodyPr anchor="t" rtlCol="false" tIns="0" lIns="0" bIns="0" rIns="0">
            <a:spAutoFit/>
          </a:bodyPr>
          <a:lstStyle/>
          <a:p>
            <a:pPr algn="l">
              <a:lnSpc>
                <a:spcPts val="3499"/>
              </a:lnSpc>
              <a:spcBef>
                <a:spcPct val="0"/>
              </a:spcBef>
            </a:pPr>
            <a:r>
              <a:rPr lang="en-US" sz="2499" spc="12">
                <a:solidFill>
                  <a:srgbClr val="005084"/>
                </a:solidFill>
                <a:latin typeface="KG Primary Penmanship"/>
                <a:ea typeface="KG Primary Penmanship"/>
                <a:cs typeface="KG Primary Penmanship"/>
                <a:sym typeface="KG Primary Penmanship"/>
              </a:rPr>
              <a:t>R</a:t>
            </a:r>
            <a:r>
              <a:rPr lang="en-US" sz="2499" spc="12">
                <a:solidFill>
                  <a:srgbClr val="005084"/>
                </a:solidFill>
                <a:latin typeface="KG Primary Penmanship"/>
                <a:ea typeface="KG Primary Penmanship"/>
                <a:cs typeface="KG Primary Penmanship"/>
                <a:sym typeface="KG Primary Penmanship"/>
              </a:rPr>
              <a:t>ewa</a:t>
            </a:r>
            <a:r>
              <a:rPr lang="en-US" sz="2499" spc="12" u="none">
                <a:solidFill>
                  <a:srgbClr val="005084"/>
                </a:solidFill>
                <a:latin typeface="KG Primary Penmanship"/>
                <a:ea typeface="KG Primary Penmanship"/>
                <a:cs typeface="KG Primary Penmanship"/>
                <a:sym typeface="KG Primary Penmanship"/>
              </a:rPr>
              <a:t>rding the same child</a:t>
            </a:r>
          </a:p>
        </p:txBody>
      </p:sp>
      <p:sp>
        <p:nvSpPr>
          <p:cNvPr name="TextBox 30" id="30"/>
          <p:cNvSpPr txBox="true"/>
          <p:nvPr/>
        </p:nvSpPr>
        <p:spPr>
          <a:xfrm rot="0">
            <a:off x="3046348" y="3085406"/>
            <a:ext cx="3445917" cy="533400"/>
          </a:xfrm>
          <a:prstGeom prst="rect">
            <a:avLst/>
          </a:prstGeom>
        </p:spPr>
        <p:txBody>
          <a:bodyPr anchor="t" rtlCol="false" tIns="0" lIns="0" bIns="0" rIns="0">
            <a:spAutoFit/>
          </a:bodyPr>
          <a:lstStyle/>
          <a:p>
            <a:pPr algn="l">
              <a:lnSpc>
                <a:spcPts val="4199"/>
              </a:lnSpc>
            </a:pPr>
            <a:r>
              <a:rPr lang="en-US" sz="3499">
                <a:solidFill>
                  <a:srgbClr val="FFFFFF"/>
                </a:solidFill>
                <a:latin typeface="KG Primary Penmanship"/>
                <a:ea typeface="KG Primary Penmanship"/>
                <a:cs typeface="KG Primary Penmanship"/>
                <a:sym typeface="KG Primary Penmanship"/>
              </a:rPr>
              <a:t>Discrimination Risk</a:t>
            </a:r>
          </a:p>
        </p:txBody>
      </p:sp>
      <p:sp>
        <p:nvSpPr>
          <p:cNvPr name="TextBox 31" id="31"/>
          <p:cNvSpPr txBox="true"/>
          <p:nvPr/>
        </p:nvSpPr>
        <p:spPr>
          <a:xfrm rot="0">
            <a:off x="7174336" y="3085406"/>
            <a:ext cx="3419540" cy="533400"/>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FFFFFF"/>
                </a:solidFill>
                <a:latin typeface="KG Primary Penmanship"/>
                <a:ea typeface="KG Primary Penmanship"/>
                <a:cs typeface="KG Primary Penmanship"/>
                <a:sym typeface="KG Primary Penmanship"/>
              </a:rPr>
              <a:t>Teacher’s Trigger</a:t>
            </a:r>
          </a:p>
        </p:txBody>
      </p:sp>
      <p:sp>
        <p:nvSpPr>
          <p:cNvPr name="TextBox 32" id="32"/>
          <p:cNvSpPr txBox="true"/>
          <p:nvPr/>
        </p:nvSpPr>
        <p:spPr>
          <a:xfrm rot="0">
            <a:off x="11302325" y="3085406"/>
            <a:ext cx="3775629" cy="533400"/>
          </a:xfrm>
          <a:prstGeom prst="rect">
            <a:avLst/>
          </a:prstGeom>
        </p:spPr>
        <p:txBody>
          <a:bodyPr anchor="t" rtlCol="false" tIns="0" lIns="0" bIns="0" rIns="0">
            <a:spAutoFit/>
          </a:bodyPr>
          <a:lstStyle/>
          <a:p>
            <a:pPr algn="l" marL="0" indent="0" lvl="0">
              <a:lnSpc>
                <a:spcPts val="4199"/>
              </a:lnSpc>
              <a:spcBef>
                <a:spcPct val="0"/>
              </a:spcBef>
            </a:pPr>
            <a:r>
              <a:rPr lang="en-US" sz="3499">
                <a:solidFill>
                  <a:srgbClr val="FFFFFF"/>
                </a:solidFill>
                <a:latin typeface="KG Primary Penmanship"/>
                <a:ea typeface="KG Primary Penmanship"/>
                <a:cs typeface="KG Primary Penmanship"/>
                <a:sym typeface="KG Primary Penmanship"/>
              </a:rPr>
              <a:t>Inclusive Response</a:t>
            </a:r>
          </a:p>
        </p:txBody>
      </p:sp>
      <p:sp>
        <p:nvSpPr>
          <p:cNvPr name="TextBox 33" id="33"/>
          <p:cNvSpPr txBox="true"/>
          <p:nvPr/>
        </p:nvSpPr>
        <p:spPr>
          <a:xfrm rot="0">
            <a:off x="6797944" y="6826832"/>
            <a:ext cx="3850505" cy="355600"/>
          </a:xfrm>
          <a:prstGeom prst="rect">
            <a:avLst/>
          </a:prstGeom>
        </p:spPr>
        <p:txBody>
          <a:bodyPr anchor="t" rtlCol="false" tIns="0" lIns="0" bIns="0" rIns="0">
            <a:spAutoFit/>
          </a:bodyPr>
          <a:lstStyle/>
          <a:p>
            <a:pPr algn="l">
              <a:lnSpc>
                <a:spcPts val="2749"/>
              </a:lnSpc>
            </a:pPr>
            <a:r>
              <a:rPr lang="en-US" sz="2499" spc="12">
                <a:solidFill>
                  <a:srgbClr val="005084"/>
                </a:solidFill>
                <a:latin typeface="KG Primary Penmanship"/>
                <a:ea typeface="KG Primary Penmanship"/>
                <a:cs typeface="KG Primary Penmanship"/>
                <a:sym typeface="KG Primary Penmanship"/>
              </a:rPr>
              <a:t>Comfor</a:t>
            </a:r>
            <a:r>
              <a:rPr lang="en-US" sz="2499" spc="12">
                <a:solidFill>
                  <a:srgbClr val="005084"/>
                </a:solidFill>
                <a:latin typeface="KG Primary Penmanship"/>
                <a:ea typeface="KG Primary Penmanship"/>
                <a:cs typeface="KG Primary Penmanship"/>
                <a:sym typeface="KG Primary Penmanship"/>
              </a:rPr>
              <a:t>t zone with reliable pupils.</a:t>
            </a:r>
          </a:p>
        </p:txBody>
      </p:sp>
      <p:sp>
        <p:nvSpPr>
          <p:cNvPr name="TextBox 34" id="34"/>
          <p:cNvSpPr txBox="true"/>
          <p:nvPr/>
        </p:nvSpPr>
        <p:spPr>
          <a:xfrm rot="0">
            <a:off x="11136564" y="4332856"/>
            <a:ext cx="4127988" cy="355600"/>
          </a:xfrm>
          <a:prstGeom prst="rect">
            <a:avLst/>
          </a:prstGeom>
        </p:spPr>
        <p:txBody>
          <a:bodyPr anchor="t" rtlCol="false" tIns="0" lIns="0" bIns="0" rIns="0">
            <a:spAutoFit/>
          </a:bodyPr>
          <a:lstStyle/>
          <a:p>
            <a:pPr algn="l">
              <a:lnSpc>
                <a:spcPts val="2749"/>
              </a:lnSpc>
            </a:pPr>
            <a:r>
              <a:rPr lang="en-US" sz="2499" spc="12">
                <a:solidFill>
                  <a:srgbClr val="005084"/>
                </a:solidFill>
                <a:latin typeface="KG Primary Penmanship"/>
                <a:ea typeface="KG Primary Penmanship"/>
                <a:cs typeface="KG Primary Penmanship"/>
                <a:sym typeface="KG Primary Penmanship"/>
              </a:rPr>
              <a:t>Set the sam</a:t>
            </a:r>
            <a:r>
              <a:rPr lang="en-US" sz="2499" spc="12">
                <a:solidFill>
                  <a:srgbClr val="005084"/>
                </a:solidFill>
                <a:latin typeface="KG Primary Penmanship"/>
                <a:ea typeface="KG Primary Penmanship"/>
                <a:cs typeface="KG Primary Penmanship"/>
                <a:sym typeface="KG Primary Penmanship"/>
              </a:rPr>
              <a:t>e respect rule for all.</a:t>
            </a:r>
          </a:p>
        </p:txBody>
      </p:sp>
      <p:sp>
        <p:nvSpPr>
          <p:cNvPr name="TextBox 35" id="35"/>
          <p:cNvSpPr txBox="true"/>
          <p:nvPr/>
        </p:nvSpPr>
        <p:spPr>
          <a:xfrm rot="0">
            <a:off x="11136564" y="5405117"/>
            <a:ext cx="4127988" cy="698500"/>
          </a:xfrm>
          <a:prstGeom prst="rect">
            <a:avLst/>
          </a:prstGeom>
        </p:spPr>
        <p:txBody>
          <a:bodyPr anchor="t" rtlCol="false" tIns="0" lIns="0" bIns="0" rIns="0">
            <a:spAutoFit/>
          </a:bodyPr>
          <a:lstStyle/>
          <a:p>
            <a:pPr algn="l">
              <a:lnSpc>
                <a:spcPts val="2749"/>
              </a:lnSpc>
            </a:pPr>
            <a:r>
              <a:rPr lang="en-US" sz="2499" spc="12">
                <a:solidFill>
                  <a:srgbClr val="005084"/>
                </a:solidFill>
                <a:latin typeface="KG Primary Penmanship"/>
                <a:ea typeface="KG Primary Penmanship"/>
                <a:cs typeface="KG Primary Penmanship"/>
                <a:sym typeface="KG Primary Penmanship"/>
              </a:rPr>
              <a:t>Use different forma</a:t>
            </a:r>
            <a:r>
              <a:rPr lang="en-US" sz="2499" spc="12">
                <a:solidFill>
                  <a:srgbClr val="005084"/>
                </a:solidFill>
                <a:latin typeface="KG Primary Penmanship"/>
                <a:ea typeface="KG Primary Penmanship"/>
                <a:cs typeface="KG Primary Penmanship"/>
                <a:sym typeface="KG Primary Penmanship"/>
              </a:rPr>
              <a:t>ts for engagement (drawing, small groups).</a:t>
            </a:r>
          </a:p>
        </p:txBody>
      </p:sp>
      <p:sp>
        <p:nvSpPr>
          <p:cNvPr name="TextBox 36" id="36"/>
          <p:cNvSpPr txBox="true"/>
          <p:nvPr/>
        </p:nvSpPr>
        <p:spPr>
          <a:xfrm rot="0">
            <a:off x="11112390" y="6698442"/>
            <a:ext cx="4127988" cy="698500"/>
          </a:xfrm>
          <a:prstGeom prst="rect">
            <a:avLst/>
          </a:prstGeom>
        </p:spPr>
        <p:txBody>
          <a:bodyPr anchor="t" rtlCol="false" tIns="0" lIns="0" bIns="0" rIns="0">
            <a:spAutoFit/>
          </a:bodyPr>
          <a:lstStyle/>
          <a:p>
            <a:pPr algn="l">
              <a:lnSpc>
                <a:spcPts val="2749"/>
              </a:lnSpc>
            </a:pPr>
            <a:r>
              <a:rPr lang="en-US" sz="2499" spc="12">
                <a:solidFill>
                  <a:srgbClr val="005084"/>
                </a:solidFill>
                <a:latin typeface="KG Primary Penmanship"/>
                <a:ea typeface="KG Primary Penmanship"/>
                <a:cs typeface="KG Primary Penmanship"/>
                <a:sym typeface="KG Primary Penmanship"/>
              </a:rPr>
              <a:t>Rotate roles</a:t>
            </a:r>
            <a:r>
              <a:rPr lang="en-US" sz="2499" spc="12">
                <a:solidFill>
                  <a:srgbClr val="005084"/>
                </a:solidFill>
                <a:latin typeface="KG Primary Penmanship"/>
                <a:ea typeface="KG Primary Penmanship"/>
                <a:cs typeface="KG Primary Penmanship"/>
                <a:sym typeface="KG Primary Penmanship"/>
              </a:rPr>
              <a:t> and acknowledge diverse strengths.</a:t>
            </a:r>
          </a:p>
        </p:txBody>
      </p:sp>
      <p:sp>
        <p:nvSpPr>
          <p:cNvPr name="Freeform 37" id="37"/>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4"/>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951361" y="890412"/>
            <a:ext cx="16385277" cy="8425543"/>
          </a:xfrm>
          <a:custGeom>
            <a:avLst/>
            <a:gdLst/>
            <a:ahLst/>
            <a:cxnLst/>
            <a:rect r="r" b="b" t="t" l="l"/>
            <a:pathLst>
              <a:path h="8425543" w="16385277">
                <a:moveTo>
                  <a:pt x="0" y="0"/>
                </a:moveTo>
                <a:lnTo>
                  <a:pt x="16385278" y="0"/>
                </a:lnTo>
                <a:lnTo>
                  <a:pt x="16385278" y="8425543"/>
                </a:lnTo>
                <a:lnTo>
                  <a:pt x="0" y="8425543"/>
                </a:lnTo>
                <a:lnTo>
                  <a:pt x="0" y="0"/>
                </a:lnTo>
                <a:close/>
              </a:path>
            </a:pathLst>
          </a:custGeom>
          <a:blipFill>
            <a:blip r:embed="rId2">
              <a:alphaModFix amt="12000"/>
            </a:blip>
            <a:stretch>
              <a:fillRect l="0" t="-13620" r="0" b="-15946"/>
            </a:stretch>
          </a:blipFill>
        </p:spPr>
      </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grpSp>
        <p:nvGrpSpPr>
          <p:cNvPr name="Group 11" id="11"/>
          <p:cNvGrpSpPr/>
          <p:nvPr/>
        </p:nvGrpSpPr>
        <p:grpSpPr>
          <a:xfrm rot="0">
            <a:off x="10811337" y="2577970"/>
            <a:ext cx="5246370" cy="5246370"/>
            <a:chOff x="0" y="0"/>
            <a:chExt cx="12700000" cy="12700000"/>
          </a:xfrm>
        </p:grpSpPr>
        <p:sp>
          <p:nvSpPr>
            <p:cNvPr name="Freeform 12" id="12"/>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4"/>
              <a:stretch>
                <a:fillRect l="-11878" t="0" r="-11878" b="0"/>
              </a:stretch>
            </a:blipFill>
          </p:spPr>
        </p:sp>
      </p:grpSp>
      <p:sp>
        <p:nvSpPr>
          <p:cNvPr name="TextBox 13" id="13"/>
          <p:cNvSpPr txBox="true"/>
          <p:nvPr/>
        </p:nvSpPr>
        <p:spPr>
          <a:xfrm rot="0">
            <a:off x="5196378" y="1171575"/>
            <a:ext cx="8581044"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Educational activity for teachers</a:t>
            </a:r>
          </a:p>
        </p:txBody>
      </p:sp>
      <p:sp>
        <p:nvSpPr>
          <p:cNvPr name="TextBox 14" id="14"/>
          <p:cNvSpPr txBox="true"/>
          <p:nvPr/>
        </p:nvSpPr>
        <p:spPr>
          <a:xfrm rot="0">
            <a:off x="1584136" y="4360638"/>
            <a:ext cx="8317681" cy="1944370"/>
          </a:xfrm>
          <a:prstGeom prst="rect">
            <a:avLst/>
          </a:prstGeom>
        </p:spPr>
        <p:txBody>
          <a:bodyPr anchor="t" rtlCol="false" tIns="0" lIns="0" bIns="0" rIns="0">
            <a:spAutoFit/>
          </a:bodyPr>
          <a:lstStyle/>
          <a:p>
            <a:pPr algn="l">
              <a:lnSpc>
                <a:spcPts val="5059"/>
              </a:lnSpc>
            </a:pPr>
            <a:r>
              <a:rPr lang="en-US" sz="4599">
                <a:solidFill>
                  <a:srgbClr val="005084"/>
                </a:solidFill>
                <a:latin typeface="KG Primary Penmanship"/>
                <a:ea typeface="KG Primary Penmanship"/>
                <a:cs typeface="KG Primary Penmanship"/>
                <a:sym typeface="KG Primary Penmanship"/>
              </a:rPr>
              <a:t>“When students feel seen and valued equally, they are less likely to become targets, and less likely to target others.”</a:t>
            </a:r>
          </a:p>
        </p:txBody>
      </p:sp>
      <p:sp>
        <p:nvSpPr>
          <p:cNvPr name="Freeform 15" id="15"/>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50818" y="64377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sp>
        <p:nvSpPr>
          <p:cNvPr name="Freeform 7" id="7"/>
          <p:cNvSpPr/>
          <p:nvPr/>
        </p:nvSpPr>
        <p:spPr>
          <a:xfrm flipH="false" flipV="false" rot="0">
            <a:off x="15455114" y="6521510"/>
            <a:ext cx="2989209" cy="3073737"/>
          </a:xfrm>
          <a:custGeom>
            <a:avLst/>
            <a:gdLst/>
            <a:ahLst/>
            <a:cxnLst/>
            <a:rect r="r" b="b" t="t" l="l"/>
            <a:pathLst>
              <a:path h="3073737" w="2989209">
                <a:moveTo>
                  <a:pt x="0" y="0"/>
                </a:moveTo>
                <a:lnTo>
                  <a:pt x="2989208" y="0"/>
                </a:lnTo>
                <a:lnTo>
                  <a:pt x="2989208" y="3073737"/>
                </a:lnTo>
                <a:lnTo>
                  <a:pt x="0" y="30737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619537" y="9595247"/>
            <a:ext cx="19527074" cy="2103256"/>
            <a:chOff x="0" y="0"/>
            <a:chExt cx="5142933" cy="553944"/>
          </a:xfrm>
        </p:grpSpPr>
        <p:sp>
          <p:nvSpPr>
            <p:cNvPr name="Freeform 9" id="9"/>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10" id="10"/>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5520678" y="-2178347"/>
            <a:ext cx="4564381" cy="4564381"/>
            <a:chOff x="0" y="0"/>
            <a:chExt cx="6085841" cy="6085841"/>
          </a:xfrm>
        </p:grpSpPr>
        <p:grpSp>
          <p:nvGrpSpPr>
            <p:cNvPr name="Group 12" id="12"/>
            <p:cNvGrpSpPr/>
            <p:nvPr/>
          </p:nvGrpSpPr>
          <p:grpSpPr>
            <a:xfrm rot="0">
              <a:off x="0" y="0"/>
              <a:ext cx="6085841" cy="6085841"/>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5"/>
              <a:stretch>
                <a:fillRect l="0" t="0" r="-39" b="-19081"/>
              </a:stretch>
            </a:blipFill>
          </p:spPr>
        </p:sp>
      </p:grpSp>
      <p:sp>
        <p:nvSpPr>
          <p:cNvPr name="TextBox 16" id="16"/>
          <p:cNvSpPr txBox="true"/>
          <p:nvPr/>
        </p:nvSpPr>
        <p:spPr>
          <a:xfrm rot="0">
            <a:off x="6642521" y="1133475"/>
            <a:ext cx="5002957"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ARTEMIS Activities</a:t>
            </a:r>
          </a:p>
        </p:txBody>
      </p:sp>
      <p:grpSp>
        <p:nvGrpSpPr>
          <p:cNvPr name="Group 17" id="17"/>
          <p:cNvGrpSpPr/>
          <p:nvPr/>
        </p:nvGrpSpPr>
        <p:grpSpPr>
          <a:xfrm rot="0">
            <a:off x="11267913" y="3761646"/>
            <a:ext cx="4474715" cy="4186037"/>
            <a:chOff x="0" y="0"/>
            <a:chExt cx="997323" cy="932983"/>
          </a:xfrm>
        </p:grpSpPr>
        <p:sp>
          <p:nvSpPr>
            <p:cNvPr name="Freeform 18" id="18"/>
            <p:cNvSpPr/>
            <p:nvPr/>
          </p:nvSpPr>
          <p:spPr>
            <a:xfrm flipH="false" flipV="false" rot="0">
              <a:off x="0" y="0"/>
              <a:ext cx="997323" cy="932983"/>
            </a:xfrm>
            <a:custGeom>
              <a:avLst/>
              <a:gdLst/>
              <a:ahLst/>
              <a:cxnLst/>
              <a:rect r="r" b="b" t="t" l="l"/>
              <a:pathLst>
                <a:path h="932983" w="997323">
                  <a:moveTo>
                    <a:pt x="102079" y="0"/>
                  </a:moveTo>
                  <a:lnTo>
                    <a:pt x="895245" y="0"/>
                  </a:lnTo>
                  <a:cubicBezTo>
                    <a:pt x="951621" y="0"/>
                    <a:pt x="997323" y="45702"/>
                    <a:pt x="997323" y="102079"/>
                  </a:cubicBezTo>
                  <a:lnTo>
                    <a:pt x="997323" y="830904"/>
                  </a:lnTo>
                  <a:cubicBezTo>
                    <a:pt x="997323" y="887281"/>
                    <a:pt x="951621" y="932983"/>
                    <a:pt x="895245" y="932983"/>
                  </a:cubicBezTo>
                  <a:lnTo>
                    <a:pt x="102079" y="932983"/>
                  </a:lnTo>
                  <a:cubicBezTo>
                    <a:pt x="45702" y="932983"/>
                    <a:pt x="0" y="887281"/>
                    <a:pt x="0" y="830904"/>
                  </a:cubicBezTo>
                  <a:lnTo>
                    <a:pt x="0" y="102079"/>
                  </a:lnTo>
                  <a:cubicBezTo>
                    <a:pt x="0" y="45702"/>
                    <a:pt x="45702" y="0"/>
                    <a:pt x="102079" y="0"/>
                  </a:cubicBezTo>
                  <a:close/>
                </a:path>
              </a:pathLst>
            </a:custGeom>
            <a:solidFill>
              <a:srgbClr val="000000">
                <a:alpha val="0"/>
              </a:srgbClr>
            </a:solidFill>
            <a:ln w="38100" cap="rnd">
              <a:solidFill>
                <a:srgbClr val="D691B4"/>
              </a:solidFill>
              <a:prstDash val="solid"/>
              <a:round/>
            </a:ln>
          </p:spPr>
        </p:sp>
        <p:sp>
          <p:nvSpPr>
            <p:cNvPr name="TextBox 19" id="19"/>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grpSp>
        <p:nvGrpSpPr>
          <p:cNvPr name="Group 20" id="20"/>
          <p:cNvGrpSpPr/>
          <p:nvPr/>
        </p:nvGrpSpPr>
        <p:grpSpPr>
          <a:xfrm rot="0">
            <a:off x="6453198" y="3761646"/>
            <a:ext cx="4474715" cy="4186037"/>
            <a:chOff x="0" y="0"/>
            <a:chExt cx="997323" cy="932983"/>
          </a:xfrm>
        </p:grpSpPr>
        <p:sp>
          <p:nvSpPr>
            <p:cNvPr name="Freeform 21" id="21"/>
            <p:cNvSpPr/>
            <p:nvPr/>
          </p:nvSpPr>
          <p:spPr>
            <a:xfrm flipH="false" flipV="false" rot="0">
              <a:off x="0" y="0"/>
              <a:ext cx="997323" cy="932983"/>
            </a:xfrm>
            <a:custGeom>
              <a:avLst/>
              <a:gdLst/>
              <a:ahLst/>
              <a:cxnLst/>
              <a:rect r="r" b="b" t="t" l="l"/>
              <a:pathLst>
                <a:path h="932983" w="997323">
                  <a:moveTo>
                    <a:pt x="102079" y="0"/>
                  </a:moveTo>
                  <a:lnTo>
                    <a:pt x="895245" y="0"/>
                  </a:lnTo>
                  <a:cubicBezTo>
                    <a:pt x="951621" y="0"/>
                    <a:pt x="997323" y="45702"/>
                    <a:pt x="997323" y="102079"/>
                  </a:cubicBezTo>
                  <a:lnTo>
                    <a:pt x="997323" y="830904"/>
                  </a:lnTo>
                  <a:cubicBezTo>
                    <a:pt x="997323" y="887281"/>
                    <a:pt x="951621" y="932983"/>
                    <a:pt x="895245" y="932983"/>
                  </a:cubicBezTo>
                  <a:lnTo>
                    <a:pt x="102079" y="932983"/>
                  </a:lnTo>
                  <a:cubicBezTo>
                    <a:pt x="45702" y="932983"/>
                    <a:pt x="0" y="887281"/>
                    <a:pt x="0" y="830904"/>
                  </a:cubicBezTo>
                  <a:lnTo>
                    <a:pt x="0" y="102079"/>
                  </a:lnTo>
                  <a:cubicBezTo>
                    <a:pt x="0" y="45702"/>
                    <a:pt x="45702" y="0"/>
                    <a:pt x="102079" y="0"/>
                  </a:cubicBezTo>
                  <a:close/>
                </a:path>
              </a:pathLst>
            </a:custGeom>
            <a:solidFill>
              <a:srgbClr val="000000">
                <a:alpha val="0"/>
              </a:srgbClr>
            </a:solidFill>
            <a:ln w="38100" cap="rnd">
              <a:solidFill>
                <a:srgbClr val="D691B4"/>
              </a:solidFill>
              <a:prstDash val="solid"/>
              <a:round/>
            </a:ln>
          </p:spPr>
        </p:sp>
        <p:sp>
          <p:nvSpPr>
            <p:cNvPr name="TextBox 22" id="22"/>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grpSp>
        <p:nvGrpSpPr>
          <p:cNvPr name="Group 23" id="23"/>
          <p:cNvGrpSpPr/>
          <p:nvPr/>
        </p:nvGrpSpPr>
        <p:grpSpPr>
          <a:xfrm rot="0">
            <a:off x="1633854" y="3761646"/>
            <a:ext cx="4474715" cy="4186037"/>
            <a:chOff x="0" y="0"/>
            <a:chExt cx="997323" cy="932983"/>
          </a:xfrm>
        </p:grpSpPr>
        <p:sp>
          <p:nvSpPr>
            <p:cNvPr name="Freeform 24" id="24"/>
            <p:cNvSpPr/>
            <p:nvPr/>
          </p:nvSpPr>
          <p:spPr>
            <a:xfrm flipH="false" flipV="false" rot="0">
              <a:off x="0" y="0"/>
              <a:ext cx="997323" cy="932983"/>
            </a:xfrm>
            <a:custGeom>
              <a:avLst/>
              <a:gdLst/>
              <a:ahLst/>
              <a:cxnLst/>
              <a:rect r="r" b="b" t="t" l="l"/>
              <a:pathLst>
                <a:path h="932983" w="997323">
                  <a:moveTo>
                    <a:pt x="102079" y="0"/>
                  </a:moveTo>
                  <a:lnTo>
                    <a:pt x="895245" y="0"/>
                  </a:lnTo>
                  <a:cubicBezTo>
                    <a:pt x="951621" y="0"/>
                    <a:pt x="997323" y="45702"/>
                    <a:pt x="997323" y="102079"/>
                  </a:cubicBezTo>
                  <a:lnTo>
                    <a:pt x="997323" y="830904"/>
                  </a:lnTo>
                  <a:cubicBezTo>
                    <a:pt x="997323" y="887281"/>
                    <a:pt x="951621" y="932983"/>
                    <a:pt x="895245" y="932983"/>
                  </a:cubicBezTo>
                  <a:lnTo>
                    <a:pt x="102079" y="932983"/>
                  </a:lnTo>
                  <a:cubicBezTo>
                    <a:pt x="45702" y="932983"/>
                    <a:pt x="0" y="887281"/>
                    <a:pt x="0" y="830904"/>
                  </a:cubicBezTo>
                  <a:lnTo>
                    <a:pt x="0" y="102079"/>
                  </a:lnTo>
                  <a:cubicBezTo>
                    <a:pt x="0" y="45702"/>
                    <a:pt x="45702" y="0"/>
                    <a:pt x="102079" y="0"/>
                  </a:cubicBezTo>
                  <a:close/>
                </a:path>
              </a:pathLst>
            </a:custGeom>
            <a:solidFill>
              <a:srgbClr val="000000">
                <a:alpha val="0"/>
              </a:srgbClr>
            </a:solidFill>
            <a:ln w="38100" cap="rnd">
              <a:solidFill>
                <a:srgbClr val="D691B4"/>
              </a:solidFill>
              <a:prstDash val="solid"/>
              <a:round/>
            </a:ln>
          </p:spPr>
        </p:sp>
        <p:sp>
          <p:nvSpPr>
            <p:cNvPr name="TextBox 25" id="25"/>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sp>
        <p:nvSpPr>
          <p:cNvPr name="Freeform 26" id="26"/>
          <p:cNvSpPr/>
          <p:nvPr/>
        </p:nvSpPr>
        <p:spPr>
          <a:xfrm flipH="false" flipV="false" rot="-10800000">
            <a:off x="11267913" y="3761646"/>
            <a:ext cx="4474715" cy="1033825"/>
          </a:xfrm>
          <a:custGeom>
            <a:avLst/>
            <a:gdLst/>
            <a:ahLst/>
            <a:cxnLst/>
            <a:rect r="r" b="b" t="t" l="l"/>
            <a:pathLst>
              <a:path h="1033825" w="4474715">
                <a:moveTo>
                  <a:pt x="0" y="0"/>
                </a:moveTo>
                <a:lnTo>
                  <a:pt x="4474715" y="0"/>
                </a:lnTo>
                <a:lnTo>
                  <a:pt x="4474715" y="1033826"/>
                </a:lnTo>
                <a:lnTo>
                  <a:pt x="0" y="1033826"/>
                </a:lnTo>
                <a:lnTo>
                  <a:pt x="0" y="0"/>
                </a:lnTo>
                <a:close/>
              </a:path>
            </a:pathLst>
          </a:custGeom>
          <a:blipFill>
            <a:blip r:embed="rId6">
              <a:extLst>
                <a:ext uri="{96DAC541-7B7A-43D3-8B79-37D633B846F1}">
                  <asvg:svgBlip xmlns:asvg="http://schemas.microsoft.com/office/drawing/2016/SVG/main" r:embed="rId7"/>
                </a:ext>
              </a:extLst>
            </a:blip>
            <a:stretch>
              <a:fillRect l="0" t="-473620" r="0" b="0"/>
            </a:stretch>
          </a:blipFill>
        </p:spPr>
      </p:sp>
      <p:sp>
        <p:nvSpPr>
          <p:cNvPr name="Freeform 27" id="27"/>
          <p:cNvSpPr/>
          <p:nvPr/>
        </p:nvSpPr>
        <p:spPr>
          <a:xfrm flipH="false" flipV="false" rot="-10800000">
            <a:off x="6453198" y="3761646"/>
            <a:ext cx="4474715" cy="1033825"/>
          </a:xfrm>
          <a:custGeom>
            <a:avLst/>
            <a:gdLst/>
            <a:ahLst/>
            <a:cxnLst/>
            <a:rect r="r" b="b" t="t" l="l"/>
            <a:pathLst>
              <a:path h="1033825" w="4474715">
                <a:moveTo>
                  <a:pt x="0" y="0"/>
                </a:moveTo>
                <a:lnTo>
                  <a:pt x="4474715" y="0"/>
                </a:lnTo>
                <a:lnTo>
                  <a:pt x="4474715" y="1033826"/>
                </a:lnTo>
                <a:lnTo>
                  <a:pt x="0" y="1033826"/>
                </a:lnTo>
                <a:lnTo>
                  <a:pt x="0" y="0"/>
                </a:lnTo>
                <a:close/>
              </a:path>
            </a:pathLst>
          </a:custGeom>
          <a:blipFill>
            <a:blip r:embed="rId6">
              <a:extLst>
                <a:ext uri="{96DAC541-7B7A-43D3-8B79-37D633B846F1}">
                  <asvg:svgBlip xmlns:asvg="http://schemas.microsoft.com/office/drawing/2016/SVG/main" r:embed="rId7"/>
                </a:ext>
              </a:extLst>
            </a:blip>
            <a:stretch>
              <a:fillRect l="0" t="-473620" r="0" b="0"/>
            </a:stretch>
          </a:blipFill>
        </p:spPr>
      </p:sp>
      <p:sp>
        <p:nvSpPr>
          <p:cNvPr name="Freeform 28" id="28"/>
          <p:cNvSpPr/>
          <p:nvPr/>
        </p:nvSpPr>
        <p:spPr>
          <a:xfrm flipH="false" flipV="false" rot="-10800000">
            <a:off x="1633854" y="3761646"/>
            <a:ext cx="4474715" cy="1033825"/>
          </a:xfrm>
          <a:custGeom>
            <a:avLst/>
            <a:gdLst/>
            <a:ahLst/>
            <a:cxnLst/>
            <a:rect r="r" b="b" t="t" l="l"/>
            <a:pathLst>
              <a:path h="1033825" w="4474715">
                <a:moveTo>
                  <a:pt x="0" y="0"/>
                </a:moveTo>
                <a:lnTo>
                  <a:pt x="4474714" y="0"/>
                </a:lnTo>
                <a:lnTo>
                  <a:pt x="4474714" y="1033826"/>
                </a:lnTo>
                <a:lnTo>
                  <a:pt x="0" y="1033826"/>
                </a:lnTo>
                <a:lnTo>
                  <a:pt x="0" y="0"/>
                </a:lnTo>
                <a:close/>
              </a:path>
            </a:pathLst>
          </a:custGeom>
          <a:blipFill>
            <a:blip r:embed="rId8">
              <a:extLst>
                <a:ext uri="{96DAC541-7B7A-43D3-8B79-37D633B846F1}">
                  <asvg:svgBlip xmlns:asvg="http://schemas.microsoft.com/office/drawing/2016/SVG/main" r:embed="rId9"/>
                </a:ext>
              </a:extLst>
            </a:blip>
            <a:stretch>
              <a:fillRect l="0" t="-473620" r="0" b="0"/>
            </a:stretch>
          </a:blipFill>
        </p:spPr>
      </p:sp>
      <p:sp>
        <p:nvSpPr>
          <p:cNvPr name="TextBox 29" id="29"/>
          <p:cNvSpPr txBox="true"/>
          <p:nvPr/>
        </p:nvSpPr>
        <p:spPr>
          <a:xfrm rot="0">
            <a:off x="11706877" y="3991255"/>
            <a:ext cx="3596786" cy="613410"/>
          </a:xfrm>
          <a:prstGeom prst="rect">
            <a:avLst/>
          </a:prstGeom>
        </p:spPr>
        <p:txBody>
          <a:bodyPr anchor="t" rtlCol="false" tIns="0" lIns="0" bIns="0" rIns="0">
            <a:spAutoFit/>
          </a:bodyPr>
          <a:lstStyle/>
          <a:p>
            <a:pPr algn="ctr">
              <a:lnSpc>
                <a:spcPts val="5040"/>
              </a:lnSpc>
            </a:pPr>
            <a:r>
              <a:rPr lang="en-US" b="true" sz="3600" spc="151">
                <a:solidFill>
                  <a:srgbClr val="FFFFFF"/>
                </a:solidFill>
                <a:latin typeface="Open Sans 1 Bold"/>
                <a:ea typeface="Open Sans 1 Bold"/>
                <a:cs typeface="Open Sans 1 Bold"/>
                <a:sym typeface="Open Sans 1 Bold"/>
              </a:rPr>
              <a:t>Activity 03</a:t>
            </a:r>
          </a:p>
        </p:txBody>
      </p:sp>
      <p:sp>
        <p:nvSpPr>
          <p:cNvPr name="TextBox 30" id="30"/>
          <p:cNvSpPr txBox="true"/>
          <p:nvPr/>
        </p:nvSpPr>
        <p:spPr>
          <a:xfrm rot="0">
            <a:off x="6786106" y="3991255"/>
            <a:ext cx="3804269" cy="613410"/>
          </a:xfrm>
          <a:prstGeom prst="rect">
            <a:avLst/>
          </a:prstGeom>
        </p:spPr>
        <p:txBody>
          <a:bodyPr anchor="t" rtlCol="false" tIns="0" lIns="0" bIns="0" rIns="0">
            <a:spAutoFit/>
          </a:bodyPr>
          <a:lstStyle/>
          <a:p>
            <a:pPr algn="ctr">
              <a:lnSpc>
                <a:spcPts val="5040"/>
              </a:lnSpc>
            </a:pPr>
            <a:r>
              <a:rPr lang="en-US" b="true" sz="3600" spc="151">
                <a:solidFill>
                  <a:srgbClr val="FFFFFF"/>
                </a:solidFill>
                <a:latin typeface="Open Sans 1 Bold"/>
                <a:ea typeface="Open Sans 1 Bold"/>
                <a:cs typeface="Open Sans 1 Bold"/>
                <a:sym typeface="Open Sans 1 Bold"/>
              </a:rPr>
              <a:t>Activity 02</a:t>
            </a:r>
          </a:p>
        </p:txBody>
      </p:sp>
      <p:sp>
        <p:nvSpPr>
          <p:cNvPr name="TextBox 31" id="31"/>
          <p:cNvSpPr txBox="true"/>
          <p:nvPr/>
        </p:nvSpPr>
        <p:spPr>
          <a:xfrm rot="0">
            <a:off x="2072818" y="3991255"/>
            <a:ext cx="3596786" cy="613410"/>
          </a:xfrm>
          <a:prstGeom prst="rect">
            <a:avLst/>
          </a:prstGeom>
        </p:spPr>
        <p:txBody>
          <a:bodyPr anchor="t" rtlCol="false" tIns="0" lIns="0" bIns="0" rIns="0">
            <a:spAutoFit/>
          </a:bodyPr>
          <a:lstStyle/>
          <a:p>
            <a:pPr algn="ctr">
              <a:lnSpc>
                <a:spcPts val="5040"/>
              </a:lnSpc>
            </a:pPr>
            <a:r>
              <a:rPr lang="en-US" b="true" sz="3600" spc="151">
                <a:solidFill>
                  <a:srgbClr val="FFFFFF"/>
                </a:solidFill>
                <a:latin typeface="Open Sans 1 Bold"/>
                <a:ea typeface="Open Sans 1 Bold"/>
                <a:cs typeface="Open Sans 1 Bold"/>
                <a:sym typeface="Open Sans 1 Bold"/>
              </a:rPr>
              <a:t>Activity 01</a:t>
            </a:r>
          </a:p>
        </p:txBody>
      </p:sp>
      <p:sp>
        <p:nvSpPr>
          <p:cNvPr name="TextBox 32" id="32"/>
          <p:cNvSpPr txBox="true"/>
          <p:nvPr/>
        </p:nvSpPr>
        <p:spPr>
          <a:xfrm rot="0">
            <a:off x="11556563" y="5098847"/>
            <a:ext cx="3898551" cy="1261110"/>
          </a:xfrm>
          <a:prstGeom prst="rect">
            <a:avLst/>
          </a:prstGeom>
        </p:spPr>
        <p:txBody>
          <a:bodyPr anchor="t" rtlCol="false" tIns="0" lIns="0" bIns="0" rIns="0">
            <a:spAutoFit/>
          </a:bodyPr>
          <a:lstStyle/>
          <a:p>
            <a:pPr algn="ctr">
              <a:lnSpc>
                <a:spcPts val="5040"/>
              </a:lnSpc>
            </a:pPr>
            <a:r>
              <a:rPr lang="en-US" sz="3600" spc="79">
                <a:solidFill>
                  <a:srgbClr val="005084"/>
                </a:solidFill>
                <a:latin typeface="KG Primary Penmanship"/>
                <a:ea typeface="KG Primary Penmanship"/>
                <a:cs typeface="KG Primary Penmanship"/>
                <a:sym typeface="KG Primary Penmanship"/>
              </a:rPr>
              <a:t>W</a:t>
            </a:r>
            <a:r>
              <a:rPr lang="en-US" sz="3600" spc="79" strike="noStrike" u="none">
                <a:solidFill>
                  <a:srgbClr val="005084"/>
                </a:solidFill>
                <a:latin typeface="KG Primary Penmanship"/>
                <a:ea typeface="KG Primary Penmanship"/>
                <a:cs typeface="KG Primary Penmanship"/>
                <a:sym typeface="KG Primary Penmanship"/>
              </a:rPr>
              <a:t>ords that build, words that hurt</a:t>
            </a:r>
          </a:p>
        </p:txBody>
      </p:sp>
      <p:sp>
        <p:nvSpPr>
          <p:cNvPr name="TextBox 33" id="33"/>
          <p:cNvSpPr txBox="true"/>
          <p:nvPr/>
        </p:nvSpPr>
        <p:spPr>
          <a:xfrm rot="0">
            <a:off x="6786106" y="5098847"/>
            <a:ext cx="3898551" cy="1261110"/>
          </a:xfrm>
          <a:prstGeom prst="rect">
            <a:avLst/>
          </a:prstGeom>
        </p:spPr>
        <p:txBody>
          <a:bodyPr anchor="t" rtlCol="false" tIns="0" lIns="0" bIns="0" rIns="0">
            <a:spAutoFit/>
          </a:bodyPr>
          <a:lstStyle/>
          <a:p>
            <a:pPr algn="ctr">
              <a:lnSpc>
                <a:spcPts val="5040"/>
              </a:lnSpc>
            </a:pPr>
            <a:r>
              <a:rPr lang="en-US" sz="3600" spc="79">
                <a:solidFill>
                  <a:srgbClr val="005084"/>
                </a:solidFill>
                <a:latin typeface="KG Primary Penmanship"/>
                <a:ea typeface="KG Primary Penmanship"/>
                <a:cs typeface="KG Primary Penmanship"/>
                <a:sym typeface="KG Primary Penmanship"/>
              </a:rPr>
              <a:t>My</a:t>
            </a:r>
            <a:r>
              <a:rPr lang="en-US" sz="3600" spc="79" strike="noStrike" u="none">
                <a:solidFill>
                  <a:srgbClr val="005084"/>
                </a:solidFill>
                <a:latin typeface="KG Primary Penmanship"/>
                <a:ea typeface="KG Primary Penmanship"/>
                <a:cs typeface="KG Primary Penmanship"/>
                <a:sym typeface="KG Primary Penmanship"/>
              </a:rPr>
              <a:t> personal space by colours</a:t>
            </a:r>
          </a:p>
        </p:txBody>
      </p:sp>
      <p:sp>
        <p:nvSpPr>
          <p:cNvPr name="TextBox 34" id="34"/>
          <p:cNvSpPr txBox="true"/>
          <p:nvPr/>
        </p:nvSpPr>
        <p:spPr>
          <a:xfrm rot="0">
            <a:off x="1925997" y="5067300"/>
            <a:ext cx="3898551" cy="622935"/>
          </a:xfrm>
          <a:prstGeom prst="rect">
            <a:avLst/>
          </a:prstGeom>
        </p:spPr>
        <p:txBody>
          <a:bodyPr anchor="t" rtlCol="false" tIns="0" lIns="0" bIns="0" rIns="0">
            <a:spAutoFit/>
          </a:bodyPr>
          <a:lstStyle/>
          <a:p>
            <a:pPr algn="ctr">
              <a:lnSpc>
                <a:spcPts val="5040"/>
              </a:lnSpc>
            </a:pPr>
            <a:r>
              <a:rPr lang="en-US" sz="3600" spc="79">
                <a:solidFill>
                  <a:srgbClr val="005084"/>
                </a:solidFill>
                <a:latin typeface="KG Primary Penmanship"/>
                <a:ea typeface="KG Primary Penmanship"/>
                <a:cs typeface="KG Primary Penmanship"/>
                <a:sym typeface="KG Primary Penmanship"/>
              </a:rPr>
              <a:t>OK</a:t>
            </a:r>
            <a:r>
              <a:rPr lang="en-US" sz="3600" spc="79" strike="noStrike">
                <a:solidFill>
                  <a:srgbClr val="005084"/>
                </a:solidFill>
                <a:latin typeface="KG Primary Penmanship"/>
                <a:ea typeface="KG Primary Penmanship"/>
                <a:cs typeface="KG Primary Penmanship"/>
                <a:sym typeface="KG Primary Penmanship"/>
              </a:rPr>
              <a:t> or Not OK?</a:t>
            </a:r>
          </a:p>
        </p:txBody>
      </p:sp>
      <p:sp>
        <p:nvSpPr>
          <p:cNvPr name="TextBox 35" id="35"/>
          <p:cNvSpPr txBox="true"/>
          <p:nvPr/>
        </p:nvSpPr>
        <p:spPr>
          <a:xfrm rot="0">
            <a:off x="1921936" y="6739533"/>
            <a:ext cx="3898551" cy="622935"/>
          </a:xfrm>
          <a:prstGeom prst="rect">
            <a:avLst/>
          </a:prstGeom>
        </p:spPr>
        <p:txBody>
          <a:bodyPr anchor="t" rtlCol="false" tIns="0" lIns="0" bIns="0" rIns="0">
            <a:spAutoFit/>
          </a:bodyPr>
          <a:lstStyle/>
          <a:p>
            <a:pPr algn="ctr">
              <a:lnSpc>
                <a:spcPts val="5040"/>
              </a:lnSpc>
            </a:pPr>
            <a:r>
              <a:rPr lang="en-US" sz="3600" spc="79">
                <a:solidFill>
                  <a:srgbClr val="005084"/>
                </a:solidFill>
                <a:latin typeface="KG Primary Penmanship"/>
                <a:ea typeface="KG Primary Penmanship"/>
                <a:cs typeface="KG Primary Penmanship"/>
                <a:sym typeface="KG Primary Penmanship"/>
              </a:rPr>
              <a:t>Understanding</a:t>
            </a:r>
            <a:r>
              <a:rPr lang="en-US" sz="3600" spc="79" strike="noStrike" u="none">
                <a:solidFill>
                  <a:srgbClr val="005084"/>
                </a:solidFill>
                <a:latin typeface="KG Primary Penmanship"/>
                <a:ea typeface="KG Primary Penmanship"/>
                <a:cs typeface="KG Primary Penmanship"/>
                <a:sym typeface="KG Primary Penmanship"/>
              </a:rPr>
              <a:t> consent</a:t>
            </a:r>
          </a:p>
        </p:txBody>
      </p:sp>
      <p:sp>
        <p:nvSpPr>
          <p:cNvPr name="TextBox 36" id="36"/>
          <p:cNvSpPr txBox="true"/>
          <p:nvPr/>
        </p:nvSpPr>
        <p:spPr>
          <a:xfrm rot="0">
            <a:off x="11555995" y="6739533"/>
            <a:ext cx="3898551" cy="622935"/>
          </a:xfrm>
          <a:prstGeom prst="rect">
            <a:avLst/>
          </a:prstGeom>
        </p:spPr>
        <p:txBody>
          <a:bodyPr anchor="t" rtlCol="false" tIns="0" lIns="0" bIns="0" rIns="0">
            <a:spAutoFit/>
          </a:bodyPr>
          <a:lstStyle/>
          <a:p>
            <a:pPr algn="ctr">
              <a:lnSpc>
                <a:spcPts val="5040"/>
              </a:lnSpc>
            </a:pPr>
            <a:r>
              <a:rPr lang="en-US" sz="3600" spc="79">
                <a:solidFill>
                  <a:srgbClr val="005084"/>
                </a:solidFill>
                <a:latin typeface="KG Primary Penmanship"/>
                <a:ea typeface="KG Primary Penmanship"/>
                <a:cs typeface="KG Primary Penmanship"/>
                <a:sym typeface="KG Primary Penmanship"/>
              </a:rPr>
              <a:t>Language</a:t>
            </a:r>
            <a:r>
              <a:rPr lang="en-US" sz="3600" spc="79" strike="noStrike" u="none">
                <a:solidFill>
                  <a:srgbClr val="005084"/>
                </a:solidFill>
                <a:latin typeface="KG Primary Penmanship"/>
                <a:ea typeface="KG Primary Penmanship"/>
                <a:cs typeface="KG Primary Penmanship"/>
                <a:sym typeface="KG Primary Penmanship"/>
              </a:rPr>
              <a:t> awareness</a:t>
            </a:r>
          </a:p>
        </p:txBody>
      </p:sp>
      <p:sp>
        <p:nvSpPr>
          <p:cNvPr name="TextBox 37" id="37"/>
          <p:cNvSpPr txBox="true"/>
          <p:nvPr/>
        </p:nvSpPr>
        <p:spPr>
          <a:xfrm rot="0">
            <a:off x="7171075" y="6872883"/>
            <a:ext cx="3322981" cy="1007745"/>
          </a:xfrm>
          <a:prstGeom prst="rect">
            <a:avLst/>
          </a:prstGeom>
        </p:spPr>
        <p:txBody>
          <a:bodyPr anchor="t" rtlCol="false" tIns="0" lIns="0" bIns="0" rIns="0">
            <a:spAutoFit/>
          </a:bodyPr>
          <a:lstStyle/>
          <a:p>
            <a:pPr algn="ctr">
              <a:lnSpc>
                <a:spcPts val="3960"/>
              </a:lnSpc>
            </a:pPr>
            <a:r>
              <a:rPr lang="en-US" sz="3600" spc="79">
                <a:solidFill>
                  <a:srgbClr val="005084"/>
                </a:solidFill>
                <a:latin typeface="KG Primary Penmanship"/>
                <a:ea typeface="KG Primary Penmanship"/>
                <a:cs typeface="KG Primary Penmanship"/>
                <a:sym typeface="KG Primary Penmanship"/>
              </a:rPr>
              <a:t>Recognising</a:t>
            </a:r>
            <a:r>
              <a:rPr lang="en-US" sz="3600" spc="79" strike="noStrike" u="none">
                <a:solidFill>
                  <a:srgbClr val="005084"/>
                </a:solidFill>
                <a:latin typeface="KG Primary Penmanship"/>
                <a:ea typeface="KG Primary Penmanship"/>
                <a:cs typeface="KG Primary Penmanship"/>
                <a:sym typeface="KG Primary Penmanship"/>
              </a:rPr>
              <a:t> comfort levels</a:t>
            </a:r>
          </a:p>
        </p:txBody>
      </p:sp>
      <p:sp>
        <p:nvSpPr>
          <p:cNvPr name="TextBox 38" id="38"/>
          <p:cNvSpPr txBox="true"/>
          <p:nvPr/>
        </p:nvSpPr>
        <p:spPr>
          <a:xfrm rot="0">
            <a:off x="5039302" y="2380251"/>
            <a:ext cx="8209396" cy="668020"/>
          </a:xfrm>
          <a:prstGeom prst="rect">
            <a:avLst/>
          </a:prstGeom>
        </p:spPr>
        <p:txBody>
          <a:bodyPr anchor="t" rtlCol="false" tIns="0" lIns="0" bIns="0" rIns="0">
            <a:spAutoFit/>
          </a:bodyPr>
          <a:lstStyle/>
          <a:p>
            <a:pPr algn="l">
              <a:lnSpc>
                <a:spcPts val="5059"/>
              </a:lnSpc>
            </a:pPr>
            <a:r>
              <a:rPr lang="en-US" sz="4599" u="sng">
                <a:solidFill>
                  <a:srgbClr val="005084"/>
                </a:solidFill>
                <a:latin typeface="KG Primary Penmanship"/>
                <a:ea typeface="KG Primary Penmanship"/>
                <a:cs typeface="KG Primary Penmanship"/>
                <a:sym typeface="KG Primary Penmanship"/>
              </a:rPr>
              <a:t>Target group:</a:t>
            </a:r>
            <a:r>
              <a:rPr lang="en-US" sz="4599">
                <a:solidFill>
                  <a:srgbClr val="005084"/>
                </a:solidFill>
                <a:latin typeface="KG Primary Penmanship"/>
                <a:ea typeface="KG Primary Penmanship"/>
                <a:cs typeface="KG Primary Penmanship"/>
                <a:sym typeface="KG Primary Penmanship"/>
              </a:rPr>
              <a:t> Primary school students</a:t>
            </a:r>
          </a:p>
        </p:txBody>
      </p:sp>
      <p:sp>
        <p:nvSpPr>
          <p:cNvPr name="Freeform 39" id="39"/>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10"/>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57212"/>
            <a:ext cx="16230600" cy="9038035"/>
          </a:xfrm>
          <a:custGeom>
            <a:avLst/>
            <a:gdLst/>
            <a:ahLst/>
            <a:cxnLst/>
            <a:rect r="r" b="b" t="t" l="l"/>
            <a:pathLst>
              <a:path h="9038035" w="16230600">
                <a:moveTo>
                  <a:pt x="0" y="0"/>
                </a:moveTo>
                <a:lnTo>
                  <a:pt x="16230600" y="0"/>
                </a:lnTo>
                <a:lnTo>
                  <a:pt x="16230600" y="9038035"/>
                </a:lnTo>
                <a:lnTo>
                  <a:pt x="0" y="9038035"/>
                </a:lnTo>
                <a:lnTo>
                  <a:pt x="0" y="0"/>
                </a:lnTo>
                <a:close/>
              </a:path>
            </a:pathLst>
          </a:custGeom>
          <a:blipFill>
            <a:blip r:embed="rId2">
              <a:alphaModFix amt="21999"/>
            </a:blip>
            <a:stretch>
              <a:fillRect l="0" t="-8251" r="0" b="-8251"/>
            </a:stretch>
          </a:blipFill>
        </p:spPr>
      </p:sp>
      <p:grpSp>
        <p:nvGrpSpPr>
          <p:cNvPr name="Group 3" id="3"/>
          <p:cNvGrpSpPr/>
          <p:nvPr/>
        </p:nvGrpSpPr>
        <p:grpSpPr>
          <a:xfrm rot="0">
            <a:off x="-619537" y="9595247"/>
            <a:ext cx="19527074" cy="2103256"/>
            <a:chOff x="0" y="0"/>
            <a:chExt cx="5142933" cy="553944"/>
          </a:xfrm>
        </p:grpSpPr>
        <p:sp>
          <p:nvSpPr>
            <p:cNvPr name="Freeform 4" id="4"/>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5" id="5"/>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1" id="11"/>
          <p:cNvSpPr/>
          <p:nvPr/>
        </p:nvSpPr>
        <p:spPr>
          <a:xfrm flipH="false" flipV="false" rot="0">
            <a:off x="7876724" y="6725840"/>
            <a:ext cx="1099494" cy="1672234"/>
          </a:xfrm>
          <a:custGeom>
            <a:avLst/>
            <a:gdLst/>
            <a:ahLst/>
            <a:cxnLst/>
            <a:rect r="r" b="b" t="t" l="l"/>
            <a:pathLst>
              <a:path h="1672234" w="1099494">
                <a:moveTo>
                  <a:pt x="0" y="0"/>
                </a:moveTo>
                <a:lnTo>
                  <a:pt x="1099494" y="0"/>
                </a:lnTo>
                <a:lnTo>
                  <a:pt x="1099494" y="1672233"/>
                </a:lnTo>
                <a:lnTo>
                  <a:pt x="0" y="1672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3678853" y="4804768"/>
            <a:ext cx="10930293" cy="723899"/>
          </a:xfrm>
          <a:prstGeom prst="rect">
            <a:avLst/>
          </a:prstGeom>
        </p:spPr>
        <p:txBody>
          <a:bodyPr anchor="t" rtlCol="false" tIns="0" lIns="0" bIns="0" rIns="0">
            <a:spAutoFit/>
          </a:bodyPr>
          <a:lstStyle/>
          <a:p>
            <a:pPr algn="ctr">
              <a:lnSpc>
                <a:spcPts val="5399"/>
              </a:lnSpc>
            </a:pPr>
            <a:r>
              <a:rPr lang="en-US" b="true" sz="5999">
                <a:solidFill>
                  <a:srgbClr val="005084"/>
                </a:solidFill>
                <a:latin typeface="Open Sans 1 Bold"/>
                <a:ea typeface="Open Sans 1 Bold"/>
                <a:cs typeface="Open Sans 1 Bold"/>
                <a:sym typeface="Open Sans 1 Bold"/>
              </a:rPr>
              <a:t>OK or Not OK?</a:t>
            </a:r>
          </a:p>
        </p:txBody>
      </p:sp>
      <p:sp>
        <p:nvSpPr>
          <p:cNvPr name="TextBox 13" id="13"/>
          <p:cNvSpPr txBox="true"/>
          <p:nvPr/>
        </p:nvSpPr>
        <p:spPr>
          <a:xfrm rot="0">
            <a:off x="4853478" y="1171575"/>
            <a:ext cx="8581044" cy="582930"/>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ARTEMIS Activities</a:t>
            </a:r>
          </a:p>
        </p:txBody>
      </p:sp>
      <p:sp>
        <p:nvSpPr>
          <p:cNvPr name="TextBox 14" id="14"/>
          <p:cNvSpPr txBox="true"/>
          <p:nvPr/>
        </p:nvSpPr>
        <p:spPr>
          <a:xfrm rot="0">
            <a:off x="9330500" y="7320022"/>
            <a:ext cx="2534551"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Duration: 15-20'</a:t>
            </a:r>
          </a:p>
        </p:txBody>
      </p:sp>
      <p:sp>
        <p:nvSpPr>
          <p:cNvPr name="Freeform 15" id="15"/>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1936" y="557212"/>
            <a:ext cx="16230600" cy="9038035"/>
          </a:xfrm>
          <a:custGeom>
            <a:avLst/>
            <a:gdLst/>
            <a:ahLst/>
            <a:cxnLst/>
            <a:rect r="r" b="b" t="t" l="l"/>
            <a:pathLst>
              <a:path h="9038035" w="16230600">
                <a:moveTo>
                  <a:pt x="0" y="0"/>
                </a:moveTo>
                <a:lnTo>
                  <a:pt x="16230600" y="0"/>
                </a:lnTo>
                <a:lnTo>
                  <a:pt x="16230600" y="9038035"/>
                </a:lnTo>
                <a:lnTo>
                  <a:pt x="0" y="9038035"/>
                </a:lnTo>
                <a:lnTo>
                  <a:pt x="0" y="0"/>
                </a:lnTo>
                <a:close/>
              </a:path>
            </a:pathLst>
          </a:custGeom>
          <a:blipFill>
            <a:blip r:embed="rId2">
              <a:alphaModFix amt="21999"/>
            </a:blip>
            <a:stretch>
              <a:fillRect l="0" t="-8251" r="0" b="-8251"/>
            </a:stretch>
          </a:blipFill>
        </p:spPr>
      </p:sp>
      <p:sp>
        <p:nvSpPr>
          <p:cNvPr name="Freeform 3" id="3"/>
          <p:cNvSpPr/>
          <p:nvPr/>
        </p:nvSpPr>
        <p:spPr>
          <a:xfrm flipH="false" flipV="false" rot="0">
            <a:off x="1028700" y="4452691"/>
            <a:ext cx="3909934" cy="1381618"/>
          </a:xfrm>
          <a:custGeom>
            <a:avLst/>
            <a:gdLst/>
            <a:ahLst/>
            <a:cxnLst/>
            <a:rect r="r" b="b" t="t" l="l"/>
            <a:pathLst>
              <a:path h="1381618" w="3909934">
                <a:moveTo>
                  <a:pt x="0" y="0"/>
                </a:moveTo>
                <a:lnTo>
                  <a:pt x="3909934" y="0"/>
                </a:lnTo>
                <a:lnTo>
                  <a:pt x="3909934" y="1381618"/>
                </a:lnTo>
                <a:lnTo>
                  <a:pt x="0" y="1381618"/>
                </a:lnTo>
                <a:lnTo>
                  <a:pt x="0" y="0"/>
                </a:lnTo>
                <a:close/>
              </a:path>
            </a:pathLst>
          </a:custGeom>
          <a:blipFill>
            <a:blip r:embed="rId3"/>
            <a:stretch>
              <a:fillRect l="0" t="0" r="-8309" b="0"/>
            </a:stretch>
          </a:blipFill>
        </p:spPr>
      </p:sp>
      <p:grpSp>
        <p:nvGrpSpPr>
          <p:cNvPr name="Group 4" id="4"/>
          <p:cNvGrpSpPr/>
          <p:nvPr/>
        </p:nvGrpSpPr>
        <p:grpSpPr>
          <a:xfrm rot="0">
            <a:off x="-619537" y="9595247"/>
            <a:ext cx="19527074" cy="2103256"/>
            <a:chOff x="0" y="0"/>
            <a:chExt cx="5142933" cy="553944"/>
          </a:xfrm>
        </p:grpSpPr>
        <p:sp>
          <p:nvSpPr>
            <p:cNvPr name="Freeform 5" id="5"/>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6" id="6"/>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5520678" y="-2178347"/>
            <a:ext cx="4564381" cy="4564381"/>
            <a:chOff x="0" y="0"/>
            <a:chExt cx="6085841" cy="6085841"/>
          </a:xfrm>
        </p:grpSpPr>
        <p:grpSp>
          <p:nvGrpSpPr>
            <p:cNvPr name="Group 8" id="8"/>
            <p:cNvGrpSpPr/>
            <p:nvPr/>
          </p:nvGrpSpPr>
          <p:grpSpPr>
            <a:xfrm rot="0">
              <a:off x="0" y="0"/>
              <a:ext cx="6085841" cy="608584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4"/>
              <a:stretch>
                <a:fillRect l="0" t="0" r="-39" b="-19081"/>
              </a:stretch>
            </a:blipFill>
          </p:spPr>
        </p:sp>
      </p:grpSp>
      <p:sp>
        <p:nvSpPr>
          <p:cNvPr name="Freeform 12" id="12"/>
          <p:cNvSpPr/>
          <p:nvPr/>
        </p:nvSpPr>
        <p:spPr>
          <a:xfrm flipH="false" flipV="false" rot="0">
            <a:off x="5947352" y="2271734"/>
            <a:ext cx="10239195" cy="7180235"/>
          </a:xfrm>
          <a:custGeom>
            <a:avLst/>
            <a:gdLst/>
            <a:ahLst/>
            <a:cxnLst/>
            <a:rect r="r" b="b" t="t" l="l"/>
            <a:pathLst>
              <a:path h="7180235" w="10239195">
                <a:moveTo>
                  <a:pt x="0" y="0"/>
                </a:moveTo>
                <a:lnTo>
                  <a:pt x="10239194" y="0"/>
                </a:lnTo>
                <a:lnTo>
                  <a:pt x="10239194" y="7180236"/>
                </a:lnTo>
                <a:lnTo>
                  <a:pt x="0" y="7180236"/>
                </a:lnTo>
                <a:lnTo>
                  <a:pt x="0" y="0"/>
                </a:lnTo>
                <a:close/>
              </a:path>
            </a:pathLst>
          </a:custGeom>
          <a:blipFill>
            <a:blip r:embed="rId5"/>
            <a:stretch>
              <a:fillRect l="0" t="0" r="0" b="0"/>
            </a:stretch>
          </a:blipFill>
        </p:spPr>
      </p:sp>
      <p:sp>
        <p:nvSpPr>
          <p:cNvPr name="Freeform 13" id="13"/>
          <p:cNvSpPr/>
          <p:nvPr/>
        </p:nvSpPr>
        <p:spPr>
          <a:xfrm flipH="false" flipV="false" rot="0">
            <a:off x="11140428" y="1516591"/>
            <a:ext cx="1219702" cy="1029123"/>
          </a:xfrm>
          <a:custGeom>
            <a:avLst/>
            <a:gdLst/>
            <a:ahLst/>
            <a:cxnLst/>
            <a:rect r="r" b="b" t="t" l="l"/>
            <a:pathLst>
              <a:path h="1029123" w="1219702">
                <a:moveTo>
                  <a:pt x="0" y="0"/>
                </a:moveTo>
                <a:lnTo>
                  <a:pt x="1219701" y="0"/>
                </a:lnTo>
                <a:lnTo>
                  <a:pt x="1219701" y="1029124"/>
                </a:lnTo>
                <a:lnTo>
                  <a:pt x="0" y="1029124"/>
                </a:lnTo>
                <a:lnTo>
                  <a:pt x="0" y="0"/>
                </a:lnTo>
                <a:close/>
              </a:path>
            </a:pathLst>
          </a:custGeom>
          <a:blipFill>
            <a:blip r:embed="rId6"/>
            <a:stretch>
              <a:fillRect l="0" t="0" r="0" b="0"/>
            </a:stretch>
          </a:blipFill>
        </p:spPr>
      </p:sp>
      <p:sp>
        <p:nvSpPr>
          <p:cNvPr name="TextBox 14" id="14"/>
          <p:cNvSpPr txBox="true"/>
          <p:nvPr/>
        </p:nvSpPr>
        <p:spPr>
          <a:xfrm rot="0">
            <a:off x="7236971" y="1133475"/>
            <a:ext cx="3640530"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OK or Not OK?</a:t>
            </a:r>
          </a:p>
        </p:txBody>
      </p:sp>
      <p:sp>
        <p:nvSpPr>
          <p:cNvPr name="TextBox 15" id="15"/>
          <p:cNvSpPr txBox="true"/>
          <p:nvPr/>
        </p:nvSpPr>
        <p:spPr>
          <a:xfrm rot="0">
            <a:off x="6738204" y="2513012"/>
            <a:ext cx="9571920" cy="6091555"/>
          </a:xfrm>
          <a:prstGeom prst="rect">
            <a:avLst/>
          </a:prstGeom>
        </p:spPr>
        <p:txBody>
          <a:bodyPr anchor="t" rtlCol="false" tIns="0" lIns="0" bIns="0" rIns="0">
            <a:spAutoFit/>
          </a:bodyPr>
          <a:lstStyle/>
          <a:p>
            <a:pPr algn="l" marL="734059" indent="-367030" lvl="1">
              <a:lnSpc>
                <a:spcPts val="3739"/>
              </a:lnSpc>
              <a:buAutoNum type="arabicPeriod" startAt="1"/>
            </a:pPr>
            <a:r>
              <a:rPr lang="en-US" sz="3399">
                <a:solidFill>
                  <a:srgbClr val="005084"/>
                </a:solidFill>
                <a:latin typeface="KG Primary Penmanship"/>
                <a:ea typeface="KG Primary Penmanship"/>
                <a:cs typeface="KG Primary Penmanship"/>
                <a:sym typeface="KG Primary Penmanship"/>
              </a:rPr>
              <a:t>Prepa</a:t>
            </a:r>
            <a:r>
              <a:rPr lang="en-US" sz="3399">
                <a:solidFill>
                  <a:srgbClr val="005084"/>
                </a:solidFill>
                <a:latin typeface="KG Primary Penmanship"/>
                <a:ea typeface="KG Primary Penmanship"/>
                <a:cs typeface="KG Primary Penmanship"/>
                <a:sym typeface="KG Primary Penmanship"/>
              </a:rPr>
              <a:t>re a set of short, age-appropriate scenarios that involve personal space or consent (e.g., “Someone hugs you without asking,” “You ask before borrowing your friend’s pen,” “A friend holds your hand after you say no”). </a:t>
            </a:r>
          </a:p>
          <a:p>
            <a:pPr algn="l" marL="734059" indent="-367030" lvl="1">
              <a:lnSpc>
                <a:spcPts val="3739"/>
              </a:lnSpc>
              <a:buAutoNum type="arabicPeriod" startAt="1"/>
            </a:pPr>
            <a:r>
              <a:rPr lang="en-US" sz="3399">
                <a:solidFill>
                  <a:srgbClr val="005084"/>
                </a:solidFill>
                <a:latin typeface="KG Primary Penmanship"/>
                <a:ea typeface="KG Primary Penmanship"/>
                <a:cs typeface="KG Primary Penmanship"/>
                <a:sym typeface="KG Primary Penmanship"/>
              </a:rPr>
              <a:t>Read each scenario out loud or distribute the cards among the students. </a:t>
            </a:r>
          </a:p>
          <a:p>
            <a:pPr algn="l" marL="734059" indent="-367030" lvl="1">
              <a:lnSpc>
                <a:spcPts val="3739"/>
              </a:lnSpc>
              <a:buAutoNum type="arabicPeriod" startAt="1"/>
            </a:pPr>
            <a:r>
              <a:rPr lang="en-US" sz="3399">
                <a:solidFill>
                  <a:srgbClr val="005084"/>
                </a:solidFill>
                <a:latin typeface="KG Primary Penmanship"/>
                <a:ea typeface="KG Primary Penmanship"/>
                <a:cs typeface="KG Primary Penmanship"/>
                <a:sym typeface="KG Primary Penmanship"/>
              </a:rPr>
              <a:t>Students decide if the behavior is OK (respectful of consent/personal space) or Not OK (crosses boundaries or lacks consent) by holding up the correct card or saying their answer. </a:t>
            </a:r>
          </a:p>
          <a:p>
            <a:pPr algn="l" marL="734059" indent="-367030" lvl="1">
              <a:lnSpc>
                <a:spcPts val="3739"/>
              </a:lnSpc>
              <a:buAutoNum type="arabicPeriod" startAt="1"/>
            </a:pPr>
            <a:r>
              <a:rPr lang="en-US" sz="3399">
                <a:solidFill>
                  <a:srgbClr val="005084"/>
                </a:solidFill>
                <a:latin typeface="KG Primary Penmanship"/>
                <a:ea typeface="KG Primary Penmanship"/>
                <a:cs typeface="KG Primary Penmanship"/>
                <a:sym typeface="KG Primary Penmanship"/>
              </a:rPr>
              <a:t>After each scenario, briefly discuss why it is OK or Not OK, and how the situation could be handled respectfully if needed. </a:t>
            </a:r>
          </a:p>
        </p:txBody>
      </p:sp>
      <p:sp>
        <p:nvSpPr>
          <p:cNvPr name="TextBox 16" id="16"/>
          <p:cNvSpPr txBox="true"/>
          <p:nvPr/>
        </p:nvSpPr>
        <p:spPr>
          <a:xfrm rot="0">
            <a:off x="1322255" y="4828540"/>
            <a:ext cx="3286641" cy="720725"/>
          </a:xfrm>
          <a:prstGeom prst="rect">
            <a:avLst/>
          </a:prstGeom>
        </p:spPr>
        <p:txBody>
          <a:bodyPr anchor="t" rtlCol="false" tIns="0" lIns="0" bIns="0" rIns="0">
            <a:spAutoFit/>
          </a:bodyPr>
          <a:lstStyle/>
          <a:p>
            <a:pPr algn="l">
              <a:lnSpc>
                <a:spcPts val="5499"/>
              </a:lnSpc>
            </a:pPr>
            <a:r>
              <a:rPr lang="en-US" sz="4999">
                <a:solidFill>
                  <a:srgbClr val="005084"/>
                </a:solidFill>
                <a:latin typeface="KG Primary Penmanship"/>
                <a:ea typeface="KG Primary Penmanship"/>
                <a:cs typeface="KG Primary Penmanship"/>
                <a:sym typeface="KG Primary Penmanship"/>
              </a:rPr>
              <a:t>Instructions</a:t>
            </a:r>
          </a:p>
        </p:txBody>
      </p:sp>
      <p:sp>
        <p:nvSpPr>
          <p:cNvPr name="Freeform 17" id="17"/>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7"/>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18BAF"/>
        </a:solidFill>
      </p:bgPr>
    </p:bg>
    <p:spTree>
      <p:nvGrpSpPr>
        <p:cNvPr id="1" name=""/>
        <p:cNvGrpSpPr/>
        <p:nvPr/>
      </p:nvGrpSpPr>
      <p:grpSpPr>
        <a:xfrm>
          <a:off x="0" y="0"/>
          <a:ext cx="0" cy="0"/>
          <a:chOff x="0" y="0"/>
          <a:chExt cx="0" cy="0"/>
        </a:xfrm>
      </p:grpSpPr>
      <p:grpSp>
        <p:nvGrpSpPr>
          <p:cNvPr name="Group 2" id="2"/>
          <p:cNvGrpSpPr/>
          <p:nvPr/>
        </p:nvGrpSpPr>
        <p:grpSpPr>
          <a:xfrm rot="0">
            <a:off x="715079" y="869591"/>
            <a:ext cx="16544221" cy="8640399"/>
            <a:chOff x="0" y="0"/>
            <a:chExt cx="22058961" cy="11520532"/>
          </a:xfrm>
        </p:grpSpPr>
        <p:grpSp>
          <p:nvGrpSpPr>
            <p:cNvPr name="Group 3" id="3"/>
            <p:cNvGrpSpPr/>
            <p:nvPr/>
          </p:nvGrpSpPr>
          <p:grpSpPr>
            <a:xfrm rot="0">
              <a:off x="525134" y="0"/>
              <a:ext cx="21426853" cy="11397090"/>
              <a:chOff x="0" y="0"/>
              <a:chExt cx="160662311" cy="85457383"/>
            </a:xfrm>
          </p:grpSpPr>
          <p:sp>
            <p:nvSpPr>
              <p:cNvPr name="Freeform 4" id="4"/>
              <p:cNvSpPr/>
              <p:nvPr/>
            </p:nvSpPr>
            <p:spPr>
              <a:xfrm flipH="false" flipV="false" rot="0">
                <a:off x="72390" y="72390"/>
                <a:ext cx="160517535" cy="85312606"/>
              </a:xfrm>
              <a:custGeom>
                <a:avLst/>
                <a:gdLst/>
                <a:ahLst/>
                <a:cxnLst/>
                <a:rect r="r" b="b" t="t" l="l"/>
                <a:pathLst>
                  <a:path h="85312606" w="160517535">
                    <a:moveTo>
                      <a:pt x="0" y="0"/>
                    </a:moveTo>
                    <a:lnTo>
                      <a:pt x="160517535" y="0"/>
                    </a:lnTo>
                    <a:lnTo>
                      <a:pt x="160517535" y="85312606"/>
                    </a:lnTo>
                    <a:lnTo>
                      <a:pt x="0" y="85312606"/>
                    </a:lnTo>
                    <a:lnTo>
                      <a:pt x="0" y="0"/>
                    </a:lnTo>
                    <a:close/>
                  </a:path>
                </a:pathLst>
              </a:custGeom>
              <a:solidFill>
                <a:srgbClr val="FDFDFD">
                  <a:alpha val="84706"/>
                </a:srgbClr>
              </a:solidFill>
            </p:spPr>
          </p:sp>
          <p:sp>
            <p:nvSpPr>
              <p:cNvPr name="Freeform 5" id="5"/>
              <p:cNvSpPr/>
              <p:nvPr/>
            </p:nvSpPr>
            <p:spPr>
              <a:xfrm flipH="false" flipV="false" rot="0">
                <a:off x="0" y="0"/>
                <a:ext cx="160662317" cy="85457382"/>
              </a:xfrm>
              <a:custGeom>
                <a:avLst/>
                <a:gdLst/>
                <a:ahLst/>
                <a:cxnLst/>
                <a:rect r="r" b="b" t="t" l="l"/>
                <a:pathLst>
                  <a:path h="85457382" w="160662317">
                    <a:moveTo>
                      <a:pt x="160517532" y="85312603"/>
                    </a:moveTo>
                    <a:lnTo>
                      <a:pt x="160662317" y="85312603"/>
                    </a:lnTo>
                    <a:lnTo>
                      <a:pt x="160662317" y="85457382"/>
                    </a:lnTo>
                    <a:lnTo>
                      <a:pt x="160517532" y="85457382"/>
                    </a:lnTo>
                    <a:lnTo>
                      <a:pt x="160517532" y="85312603"/>
                    </a:lnTo>
                    <a:close/>
                    <a:moveTo>
                      <a:pt x="0" y="144780"/>
                    </a:moveTo>
                    <a:lnTo>
                      <a:pt x="144780" y="144780"/>
                    </a:lnTo>
                    <a:lnTo>
                      <a:pt x="144780" y="85312603"/>
                    </a:lnTo>
                    <a:lnTo>
                      <a:pt x="0" y="85312603"/>
                    </a:lnTo>
                    <a:lnTo>
                      <a:pt x="0" y="144780"/>
                    </a:lnTo>
                    <a:close/>
                    <a:moveTo>
                      <a:pt x="0" y="85312603"/>
                    </a:moveTo>
                    <a:lnTo>
                      <a:pt x="144780" y="85312603"/>
                    </a:lnTo>
                    <a:lnTo>
                      <a:pt x="144780" y="85457382"/>
                    </a:lnTo>
                    <a:lnTo>
                      <a:pt x="0" y="85457382"/>
                    </a:lnTo>
                    <a:lnTo>
                      <a:pt x="0" y="85312603"/>
                    </a:lnTo>
                    <a:close/>
                    <a:moveTo>
                      <a:pt x="160517532" y="144780"/>
                    </a:moveTo>
                    <a:lnTo>
                      <a:pt x="160662317" y="144780"/>
                    </a:lnTo>
                    <a:lnTo>
                      <a:pt x="160662317" y="85312603"/>
                    </a:lnTo>
                    <a:lnTo>
                      <a:pt x="160517532" y="85312603"/>
                    </a:lnTo>
                    <a:lnTo>
                      <a:pt x="160517532" y="144780"/>
                    </a:lnTo>
                    <a:close/>
                    <a:moveTo>
                      <a:pt x="144780" y="85312603"/>
                    </a:moveTo>
                    <a:lnTo>
                      <a:pt x="160517532" y="85312603"/>
                    </a:lnTo>
                    <a:lnTo>
                      <a:pt x="160517532" y="85457382"/>
                    </a:lnTo>
                    <a:lnTo>
                      <a:pt x="144780" y="85457382"/>
                    </a:lnTo>
                    <a:lnTo>
                      <a:pt x="144780" y="85312603"/>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D18BAF">
                  <a:alpha val="84706"/>
                </a:srgbClr>
              </a:solidFill>
            </p:spPr>
          </p:sp>
        </p:grpSp>
        <p:sp>
          <p:nvSpPr>
            <p:cNvPr name="Freeform 6" id="6"/>
            <p:cNvSpPr/>
            <p:nvPr/>
          </p:nvSpPr>
          <p:spPr>
            <a:xfrm flipH="false" flipV="false" rot="0">
              <a:off x="0" y="0"/>
              <a:ext cx="22058961" cy="11520532"/>
            </a:xfrm>
            <a:custGeom>
              <a:avLst/>
              <a:gdLst/>
              <a:ahLst/>
              <a:cxnLst/>
              <a:rect r="r" b="b" t="t" l="l"/>
              <a:pathLst>
                <a:path h="11520532" w="22058961">
                  <a:moveTo>
                    <a:pt x="0" y="0"/>
                  </a:moveTo>
                  <a:lnTo>
                    <a:pt x="22058961" y="0"/>
                  </a:lnTo>
                  <a:lnTo>
                    <a:pt x="22058961" y="11520532"/>
                  </a:lnTo>
                  <a:lnTo>
                    <a:pt x="0" y="11520532"/>
                  </a:lnTo>
                  <a:lnTo>
                    <a:pt x="0" y="0"/>
                  </a:lnTo>
                  <a:close/>
                </a:path>
              </a:pathLst>
            </a:custGeom>
            <a:blipFill>
              <a:blip r:embed="rId2">
                <a:alphaModFix amt="14000"/>
              </a:blip>
              <a:stretch>
                <a:fillRect l="0" t="-59410" r="0" b="-33026"/>
              </a:stretch>
            </a:blipFill>
          </p:spPr>
        </p:sp>
      </p:grpSp>
      <p:grpSp>
        <p:nvGrpSpPr>
          <p:cNvPr name="Group 7" id="7"/>
          <p:cNvGrpSpPr/>
          <p:nvPr/>
        </p:nvGrpSpPr>
        <p:grpSpPr>
          <a:xfrm rot="0">
            <a:off x="15520678" y="-2178347"/>
            <a:ext cx="4564381" cy="4564381"/>
            <a:chOff x="0" y="0"/>
            <a:chExt cx="6085841" cy="6085841"/>
          </a:xfrm>
        </p:grpSpPr>
        <p:grpSp>
          <p:nvGrpSpPr>
            <p:cNvPr name="Group 8" id="8"/>
            <p:cNvGrpSpPr/>
            <p:nvPr/>
          </p:nvGrpSpPr>
          <p:grpSpPr>
            <a:xfrm rot="0">
              <a:off x="0" y="0"/>
              <a:ext cx="6085841" cy="608584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grpSp>
        <p:nvGrpSpPr>
          <p:cNvPr name="Group 12" id="12"/>
          <p:cNvGrpSpPr>
            <a:grpSpLocks noChangeAspect="true"/>
          </p:cNvGrpSpPr>
          <p:nvPr/>
        </p:nvGrpSpPr>
        <p:grpSpPr>
          <a:xfrm rot="0">
            <a:off x="10460926" y="3775011"/>
            <a:ext cx="5891978" cy="4730617"/>
            <a:chOff x="0" y="0"/>
            <a:chExt cx="7467600" cy="5995670"/>
          </a:xfrm>
        </p:grpSpPr>
        <p:sp>
          <p:nvSpPr>
            <p:cNvPr name="Freeform 13" id="13"/>
            <p:cNvSpPr/>
            <p:nvPr/>
          </p:nvSpPr>
          <p:spPr>
            <a:xfrm flipH="false" flipV="false" rot="0">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14" id="14"/>
            <p:cNvSpPr/>
            <p:nvPr/>
          </p:nvSpPr>
          <p:spPr>
            <a:xfrm flipH="false" flipV="false" rot="0">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15" id="15"/>
            <p:cNvSpPr/>
            <p:nvPr/>
          </p:nvSpPr>
          <p:spPr>
            <a:xfrm flipH="false" flipV="false" rot="0">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16" id="16"/>
            <p:cNvSpPr/>
            <p:nvPr/>
          </p:nvSpPr>
          <p:spPr>
            <a:xfrm flipH="false" flipV="false" rot="0">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4"/>
              <a:stretch>
                <a:fillRect l="0" t="-156782" r="0" b="-22453"/>
              </a:stretch>
            </a:blipFill>
          </p:spPr>
        </p:sp>
      </p:grpSp>
      <p:grpSp>
        <p:nvGrpSpPr>
          <p:cNvPr name="Group 17" id="17"/>
          <p:cNvGrpSpPr/>
          <p:nvPr/>
        </p:nvGrpSpPr>
        <p:grpSpPr>
          <a:xfrm rot="0">
            <a:off x="0" y="-241755"/>
            <a:ext cx="3086100" cy="1111346"/>
            <a:chOff x="0" y="0"/>
            <a:chExt cx="812800" cy="292700"/>
          </a:xfrm>
        </p:grpSpPr>
        <p:sp>
          <p:nvSpPr>
            <p:cNvPr name="Freeform 18" id="18"/>
            <p:cNvSpPr/>
            <p:nvPr/>
          </p:nvSpPr>
          <p:spPr>
            <a:xfrm flipH="false" flipV="false" rot="0">
              <a:off x="0" y="0"/>
              <a:ext cx="812800" cy="292700"/>
            </a:xfrm>
            <a:custGeom>
              <a:avLst/>
              <a:gdLst/>
              <a:ahLst/>
              <a:cxnLst/>
              <a:rect r="r" b="b" t="t" l="l"/>
              <a:pathLst>
                <a:path h="292700" w="812800">
                  <a:moveTo>
                    <a:pt x="0" y="0"/>
                  </a:moveTo>
                  <a:lnTo>
                    <a:pt x="812800" y="0"/>
                  </a:lnTo>
                  <a:lnTo>
                    <a:pt x="812800" y="292700"/>
                  </a:lnTo>
                  <a:lnTo>
                    <a:pt x="0" y="292700"/>
                  </a:lnTo>
                  <a:close/>
                </a:path>
              </a:pathLst>
            </a:custGeom>
            <a:solidFill>
              <a:srgbClr val="D18BAF"/>
            </a:solidFill>
          </p:spPr>
        </p:sp>
        <p:sp>
          <p:nvSpPr>
            <p:cNvPr name="TextBox 19" id="19"/>
            <p:cNvSpPr txBox="true"/>
            <p:nvPr/>
          </p:nvSpPr>
          <p:spPr>
            <a:xfrm>
              <a:off x="0" y="-38100"/>
              <a:ext cx="812800" cy="330800"/>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3745257" y="5702423"/>
            <a:ext cx="3467646" cy="3467646"/>
          </a:xfrm>
          <a:custGeom>
            <a:avLst/>
            <a:gdLst/>
            <a:ahLst/>
            <a:cxnLst/>
            <a:rect r="r" b="b" t="t" l="l"/>
            <a:pathLst>
              <a:path h="3467646" w="3467646">
                <a:moveTo>
                  <a:pt x="0" y="0"/>
                </a:moveTo>
                <a:lnTo>
                  <a:pt x="3467646" y="0"/>
                </a:lnTo>
                <a:lnTo>
                  <a:pt x="3467646" y="3467646"/>
                </a:lnTo>
                <a:lnTo>
                  <a:pt x="0" y="3467646"/>
                </a:lnTo>
                <a:lnTo>
                  <a:pt x="0" y="0"/>
                </a:lnTo>
                <a:close/>
              </a:path>
            </a:pathLst>
          </a:custGeom>
          <a:blipFill>
            <a:blip r:embed="rId5"/>
            <a:stretch>
              <a:fillRect l="0" t="0" r="0" b="0"/>
            </a:stretch>
          </a:blipFill>
        </p:spPr>
      </p:sp>
      <p:sp>
        <p:nvSpPr>
          <p:cNvPr name="TextBox 21" id="21"/>
          <p:cNvSpPr txBox="true"/>
          <p:nvPr/>
        </p:nvSpPr>
        <p:spPr>
          <a:xfrm rot="0">
            <a:off x="1538871" y="2414609"/>
            <a:ext cx="15210258" cy="512445"/>
          </a:xfrm>
          <a:prstGeom prst="rect">
            <a:avLst/>
          </a:prstGeom>
        </p:spPr>
        <p:txBody>
          <a:bodyPr anchor="t" rtlCol="false" tIns="0" lIns="0" bIns="0" rIns="0">
            <a:spAutoFit/>
          </a:bodyPr>
          <a:lstStyle/>
          <a:p>
            <a:pPr algn="l">
              <a:lnSpc>
                <a:spcPts val="3960"/>
              </a:lnSpc>
            </a:pPr>
            <a:r>
              <a:rPr lang="en-US" sz="3600">
                <a:solidFill>
                  <a:srgbClr val="005997"/>
                </a:solidFill>
                <a:latin typeface="KG Primary Penmanship"/>
                <a:ea typeface="KG Primary Penmanship"/>
                <a:cs typeface="KG Primary Penmanship"/>
                <a:sym typeface="KG Primary Penmanship"/>
              </a:rPr>
              <a:t>Every child deserves a safe classroom, where respect, consent, and empathy are part of daily life.</a:t>
            </a:r>
          </a:p>
        </p:txBody>
      </p:sp>
      <p:sp>
        <p:nvSpPr>
          <p:cNvPr name="TextBox 22" id="22"/>
          <p:cNvSpPr txBox="true"/>
          <p:nvPr/>
        </p:nvSpPr>
        <p:spPr>
          <a:xfrm rot="0">
            <a:off x="7212903" y="1371038"/>
            <a:ext cx="3862193" cy="582930"/>
          </a:xfrm>
          <a:prstGeom prst="rect">
            <a:avLst/>
          </a:prstGeom>
        </p:spPr>
        <p:txBody>
          <a:bodyPr anchor="t" rtlCol="false" tIns="0" lIns="0" bIns="0" rIns="0">
            <a:spAutoFit/>
          </a:bodyPr>
          <a:lstStyle/>
          <a:p>
            <a:pPr algn="l">
              <a:lnSpc>
                <a:spcPts val="4320"/>
              </a:lnSpc>
            </a:pPr>
            <a:r>
              <a:rPr lang="en-US" sz="4800" b="true">
                <a:solidFill>
                  <a:srgbClr val="005997"/>
                </a:solidFill>
                <a:latin typeface="Open Sans 1 Bold"/>
                <a:ea typeface="Open Sans 1 Bold"/>
                <a:cs typeface="Open Sans 1 Bold"/>
                <a:sym typeface="Open Sans 1 Bold"/>
              </a:rPr>
              <a:t>Introduction</a:t>
            </a:r>
          </a:p>
        </p:txBody>
      </p:sp>
      <p:sp>
        <p:nvSpPr>
          <p:cNvPr name="TextBox 23" id="23"/>
          <p:cNvSpPr txBox="true"/>
          <p:nvPr/>
        </p:nvSpPr>
        <p:spPr>
          <a:xfrm rot="0">
            <a:off x="2285601" y="2952873"/>
            <a:ext cx="6539318" cy="2625725"/>
          </a:xfrm>
          <a:prstGeom prst="rect">
            <a:avLst/>
          </a:prstGeom>
        </p:spPr>
        <p:txBody>
          <a:bodyPr anchor="t" rtlCol="false" tIns="0" lIns="0" bIns="0" rIns="0">
            <a:spAutoFit/>
          </a:bodyPr>
          <a:lstStyle/>
          <a:p>
            <a:pPr algn="ctr">
              <a:lnSpc>
                <a:spcPts val="6999"/>
              </a:lnSpc>
            </a:pPr>
            <a:r>
              <a:rPr lang="en-US" sz="4999" b="true">
                <a:solidFill>
                  <a:srgbClr val="005997"/>
                </a:solidFill>
                <a:latin typeface="Noto Sans Bold"/>
                <a:ea typeface="Noto Sans Bold"/>
                <a:cs typeface="Noto Sans Bold"/>
                <a:sym typeface="Noto Sans Bold"/>
              </a:rPr>
              <a:t>What does a safe classroom mean to you?</a:t>
            </a:r>
            <a:r>
              <a:rPr lang="en-US" b="true" sz="4999">
                <a:solidFill>
                  <a:srgbClr val="005997"/>
                </a:solidFill>
                <a:latin typeface="Noto Sans Bold"/>
                <a:ea typeface="Noto Sans Bold"/>
                <a:cs typeface="Noto Sans Bold"/>
                <a:sym typeface="Noto Sans Bold"/>
              </a:rPr>
              <a:t> </a:t>
            </a:r>
          </a:p>
        </p:txBody>
      </p:sp>
      <p:sp>
        <p:nvSpPr>
          <p:cNvPr name="Freeform 24" id="24"/>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9759" y="64377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739759" y="236334"/>
            <a:ext cx="1941371" cy="1919531"/>
          </a:xfrm>
          <a:custGeom>
            <a:avLst/>
            <a:gdLst/>
            <a:ahLst/>
            <a:cxnLst/>
            <a:rect r="r" b="b" t="t" l="l"/>
            <a:pathLst>
              <a:path h="1919531" w="1941371">
                <a:moveTo>
                  <a:pt x="0" y="0"/>
                </a:moveTo>
                <a:lnTo>
                  <a:pt x="1941371" y="0"/>
                </a:lnTo>
                <a:lnTo>
                  <a:pt x="1941371" y="1919531"/>
                </a:lnTo>
                <a:lnTo>
                  <a:pt x="0" y="1919531"/>
                </a:lnTo>
                <a:lnTo>
                  <a:pt x="0" y="0"/>
                </a:lnTo>
                <a:close/>
              </a:path>
            </a:pathLst>
          </a:custGeom>
          <a:blipFill>
            <a:blip r:embed="rId4"/>
            <a:stretch>
              <a:fillRect l="0" t="0" r="0" b="0"/>
            </a:stretch>
          </a:blipFill>
        </p:spPr>
      </p:sp>
      <p:sp>
        <p:nvSpPr>
          <p:cNvPr name="TextBox 16" id="16"/>
          <p:cNvSpPr txBox="true"/>
          <p:nvPr/>
        </p:nvSpPr>
        <p:spPr>
          <a:xfrm rot="0">
            <a:off x="3536513" y="1133475"/>
            <a:ext cx="3625222"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OK or Not OK?</a:t>
            </a:r>
          </a:p>
        </p:txBody>
      </p:sp>
      <p:sp>
        <p:nvSpPr>
          <p:cNvPr name="TextBox 17" id="17"/>
          <p:cNvSpPr txBox="true"/>
          <p:nvPr/>
        </p:nvSpPr>
        <p:spPr>
          <a:xfrm rot="0">
            <a:off x="3536513" y="1836142"/>
            <a:ext cx="3816131" cy="668020"/>
          </a:xfrm>
          <a:prstGeom prst="rect">
            <a:avLst/>
          </a:prstGeom>
        </p:spPr>
        <p:txBody>
          <a:bodyPr anchor="t" rtlCol="false" tIns="0" lIns="0" bIns="0" rIns="0">
            <a:spAutoFit/>
          </a:bodyPr>
          <a:lstStyle/>
          <a:p>
            <a:pPr algn="l">
              <a:lnSpc>
                <a:spcPts val="5059"/>
              </a:lnSpc>
            </a:pPr>
            <a:r>
              <a:rPr lang="en-US" sz="4599">
                <a:solidFill>
                  <a:srgbClr val="005084"/>
                </a:solidFill>
                <a:latin typeface="KG Primary Penmanship"/>
                <a:ea typeface="KG Primary Penmanship"/>
                <a:cs typeface="KG Primary Penmanship"/>
                <a:sym typeface="KG Primary Penmanship"/>
              </a:rPr>
              <a:t>Let’s play and think</a:t>
            </a:r>
          </a:p>
        </p:txBody>
      </p:sp>
      <p:sp>
        <p:nvSpPr>
          <p:cNvPr name="Freeform 18" id="18"/>
          <p:cNvSpPr/>
          <p:nvPr/>
        </p:nvSpPr>
        <p:spPr>
          <a:xfrm flipH="false" flipV="false" rot="0">
            <a:off x="11517979" y="3142918"/>
            <a:ext cx="5058245" cy="2021235"/>
          </a:xfrm>
          <a:custGeom>
            <a:avLst/>
            <a:gdLst/>
            <a:ahLst/>
            <a:cxnLst/>
            <a:rect r="r" b="b" t="t" l="l"/>
            <a:pathLst>
              <a:path h="2021235" w="5058245">
                <a:moveTo>
                  <a:pt x="0" y="0"/>
                </a:moveTo>
                <a:lnTo>
                  <a:pt x="5058244" y="0"/>
                </a:lnTo>
                <a:lnTo>
                  <a:pt x="5058244" y="2021235"/>
                </a:lnTo>
                <a:lnTo>
                  <a:pt x="0" y="2021235"/>
                </a:lnTo>
                <a:lnTo>
                  <a:pt x="0" y="0"/>
                </a:lnTo>
                <a:close/>
              </a:path>
            </a:pathLst>
          </a:custGeom>
          <a:blipFill>
            <a:blip r:embed="rId5">
              <a:alphaModFix amt="19999"/>
              <a:extLst>
                <a:ext uri="{96DAC541-7B7A-43D3-8B79-37D633B846F1}">
                  <asvg:svgBlip xmlns:asvg="http://schemas.microsoft.com/office/drawing/2016/SVG/main" r:embed="rId6"/>
                </a:ext>
              </a:extLst>
            </a:blip>
            <a:stretch>
              <a:fillRect l="-1057" t="-100108" r="0" b="0"/>
            </a:stretch>
          </a:blipFill>
        </p:spPr>
      </p:sp>
      <p:grpSp>
        <p:nvGrpSpPr>
          <p:cNvPr name="Group 19" id="19"/>
          <p:cNvGrpSpPr/>
          <p:nvPr/>
        </p:nvGrpSpPr>
        <p:grpSpPr>
          <a:xfrm rot="0">
            <a:off x="11176872" y="2246352"/>
            <a:ext cx="5879557" cy="1778023"/>
            <a:chOff x="0" y="0"/>
            <a:chExt cx="1548525" cy="468286"/>
          </a:xfrm>
        </p:grpSpPr>
        <p:sp>
          <p:nvSpPr>
            <p:cNvPr name="Freeform 20" id="20"/>
            <p:cNvSpPr/>
            <p:nvPr/>
          </p:nvSpPr>
          <p:spPr>
            <a:xfrm flipH="false" flipV="false" rot="0">
              <a:off x="0" y="0"/>
              <a:ext cx="1548525" cy="468286"/>
            </a:xfrm>
            <a:custGeom>
              <a:avLst/>
              <a:gdLst/>
              <a:ahLst/>
              <a:cxnLst/>
              <a:rect r="r" b="b" t="t" l="l"/>
              <a:pathLst>
                <a:path h="468286" w="1548525">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B0CB1F"/>
            </a:solidFill>
            <a:ln cap="sq">
              <a:noFill/>
              <a:prstDash val="solid"/>
              <a:miter/>
            </a:ln>
          </p:spPr>
        </p:sp>
        <p:sp>
          <p:nvSpPr>
            <p:cNvPr name="TextBox 21" id="21"/>
            <p:cNvSpPr txBox="true"/>
            <p:nvPr/>
          </p:nvSpPr>
          <p:spPr>
            <a:xfrm>
              <a:off x="0" y="-38100"/>
              <a:ext cx="1548525" cy="506386"/>
            </a:xfrm>
            <a:prstGeom prst="rect">
              <a:avLst/>
            </a:prstGeom>
          </p:spPr>
          <p:txBody>
            <a:bodyPr anchor="ctr" rtlCol="false" tIns="50800" lIns="50800" bIns="50800" rIns="50800"/>
            <a:lstStyle/>
            <a:p>
              <a:pPr algn="ctr">
                <a:lnSpc>
                  <a:spcPts val="3079"/>
                </a:lnSpc>
              </a:pPr>
            </a:p>
          </p:txBody>
        </p:sp>
      </p:grpSp>
      <p:grpSp>
        <p:nvGrpSpPr>
          <p:cNvPr name="Group 22" id="22"/>
          <p:cNvGrpSpPr/>
          <p:nvPr/>
        </p:nvGrpSpPr>
        <p:grpSpPr>
          <a:xfrm rot="0">
            <a:off x="11176872" y="4414900"/>
            <a:ext cx="5879557" cy="1778023"/>
            <a:chOff x="0" y="0"/>
            <a:chExt cx="1548525" cy="468286"/>
          </a:xfrm>
        </p:grpSpPr>
        <p:sp>
          <p:nvSpPr>
            <p:cNvPr name="Freeform 23" id="23"/>
            <p:cNvSpPr/>
            <p:nvPr/>
          </p:nvSpPr>
          <p:spPr>
            <a:xfrm flipH="false" flipV="false" rot="0">
              <a:off x="0" y="0"/>
              <a:ext cx="1548525" cy="468286"/>
            </a:xfrm>
            <a:custGeom>
              <a:avLst/>
              <a:gdLst/>
              <a:ahLst/>
              <a:cxnLst/>
              <a:rect r="r" b="b" t="t" l="l"/>
              <a:pathLst>
                <a:path h="468286" w="1548525">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005084"/>
            </a:solidFill>
            <a:ln cap="sq">
              <a:noFill/>
              <a:prstDash val="solid"/>
              <a:miter/>
            </a:ln>
          </p:spPr>
        </p:sp>
        <p:sp>
          <p:nvSpPr>
            <p:cNvPr name="TextBox 24" id="24"/>
            <p:cNvSpPr txBox="true"/>
            <p:nvPr/>
          </p:nvSpPr>
          <p:spPr>
            <a:xfrm>
              <a:off x="0" y="-38100"/>
              <a:ext cx="1548525" cy="506386"/>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Freeform 25" id="25"/>
          <p:cNvSpPr/>
          <p:nvPr/>
        </p:nvSpPr>
        <p:spPr>
          <a:xfrm flipH="false" flipV="false" rot="0">
            <a:off x="9352843" y="2155865"/>
            <a:ext cx="2165136" cy="1958998"/>
          </a:xfrm>
          <a:custGeom>
            <a:avLst/>
            <a:gdLst/>
            <a:ahLst/>
            <a:cxnLst/>
            <a:rect r="r" b="b" t="t" l="l"/>
            <a:pathLst>
              <a:path h="1958998" w="2165136">
                <a:moveTo>
                  <a:pt x="0" y="0"/>
                </a:moveTo>
                <a:lnTo>
                  <a:pt x="2165136" y="0"/>
                </a:lnTo>
                <a:lnTo>
                  <a:pt x="2165136" y="1958998"/>
                </a:lnTo>
                <a:lnTo>
                  <a:pt x="0" y="1958998"/>
                </a:lnTo>
                <a:lnTo>
                  <a:pt x="0" y="0"/>
                </a:lnTo>
                <a:close/>
              </a:path>
            </a:pathLst>
          </a:custGeom>
          <a:blipFill>
            <a:blip r:embed="rId7">
              <a:extLst>
                <a:ext uri="{96DAC541-7B7A-43D3-8B79-37D633B846F1}">
                  <asvg:svgBlip xmlns:asvg="http://schemas.microsoft.com/office/drawing/2016/SVG/main" r:embed="rId8"/>
                </a:ext>
              </a:extLst>
            </a:blip>
            <a:stretch>
              <a:fillRect l="0" t="0" r="-38931" b="0"/>
            </a:stretch>
          </a:blipFill>
        </p:spPr>
      </p:sp>
      <p:sp>
        <p:nvSpPr>
          <p:cNvPr name="Freeform 26" id="26"/>
          <p:cNvSpPr/>
          <p:nvPr/>
        </p:nvSpPr>
        <p:spPr>
          <a:xfrm flipH="false" flipV="false" rot="0">
            <a:off x="9352843" y="4324413"/>
            <a:ext cx="2165136" cy="1958998"/>
          </a:xfrm>
          <a:custGeom>
            <a:avLst/>
            <a:gdLst/>
            <a:ahLst/>
            <a:cxnLst/>
            <a:rect r="r" b="b" t="t" l="l"/>
            <a:pathLst>
              <a:path h="1958998" w="2165136">
                <a:moveTo>
                  <a:pt x="0" y="0"/>
                </a:moveTo>
                <a:lnTo>
                  <a:pt x="2165136" y="0"/>
                </a:lnTo>
                <a:lnTo>
                  <a:pt x="2165136" y="1958998"/>
                </a:lnTo>
                <a:lnTo>
                  <a:pt x="0" y="1958998"/>
                </a:lnTo>
                <a:lnTo>
                  <a:pt x="0" y="0"/>
                </a:lnTo>
                <a:close/>
              </a:path>
            </a:pathLst>
          </a:custGeom>
          <a:blipFill>
            <a:blip r:embed="rId9">
              <a:extLst>
                <a:ext uri="{96DAC541-7B7A-43D3-8B79-37D633B846F1}">
                  <asvg:svgBlip xmlns:asvg="http://schemas.microsoft.com/office/drawing/2016/SVG/main" r:embed="rId10"/>
                </a:ext>
              </a:extLst>
            </a:blip>
            <a:stretch>
              <a:fillRect l="0" t="0" r="-38931" b="0"/>
            </a:stretch>
          </a:blipFill>
        </p:spPr>
      </p:sp>
      <p:sp>
        <p:nvSpPr>
          <p:cNvPr name="TextBox 27" id="27"/>
          <p:cNvSpPr txBox="true"/>
          <p:nvPr/>
        </p:nvSpPr>
        <p:spPr>
          <a:xfrm rot="0">
            <a:off x="11809403" y="2551810"/>
            <a:ext cx="4766821" cy="1186815"/>
          </a:xfrm>
          <a:prstGeom prst="rect">
            <a:avLst/>
          </a:prstGeom>
        </p:spPr>
        <p:txBody>
          <a:bodyPr anchor="t" rtlCol="false" tIns="0" lIns="0" bIns="0" rIns="0">
            <a:spAutoFit/>
          </a:bodyPr>
          <a:lstStyle/>
          <a:p>
            <a:pPr algn="l" marL="0" indent="0" lvl="1">
              <a:lnSpc>
                <a:spcPts val="4620"/>
              </a:lnSpc>
            </a:pPr>
            <a:r>
              <a:rPr lang="en-US" sz="4200">
                <a:solidFill>
                  <a:srgbClr val="FFFFFF"/>
                </a:solidFill>
                <a:latin typeface="KG Primary Penmanship"/>
                <a:ea typeface="KG Primary Penmanship"/>
                <a:cs typeface="KG Primary Penmanship"/>
                <a:sym typeface="KG Primary Penmanship"/>
              </a:rPr>
              <a:t>Someone hugs you without asking</a:t>
            </a:r>
          </a:p>
        </p:txBody>
      </p:sp>
      <p:grpSp>
        <p:nvGrpSpPr>
          <p:cNvPr name="Group 28" id="28"/>
          <p:cNvGrpSpPr/>
          <p:nvPr/>
        </p:nvGrpSpPr>
        <p:grpSpPr>
          <a:xfrm rot="0">
            <a:off x="11176872" y="6583448"/>
            <a:ext cx="5879557" cy="1778023"/>
            <a:chOff x="0" y="0"/>
            <a:chExt cx="1548525" cy="468286"/>
          </a:xfrm>
        </p:grpSpPr>
        <p:sp>
          <p:nvSpPr>
            <p:cNvPr name="Freeform 29" id="29"/>
            <p:cNvSpPr/>
            <p:nvPr/>
          </p:nvSpPr>
          <p:spPr>
            <a:xfrm flipH="false" flipV="false" rot="0">
              <a:off x="0" y="0"/>
              <a:ext cx="1548525" cy="468286"/>
            </a:xfrm>
            <a:custGeom>
              <a:avLst/>
              <a:gdLst/>
              <a:ahLst/>
              <a:cxnLst/>
              <a:rect r="r" b="b" t="t" l="l"/>
              <a:pathLst>
                <a:path h="468286" w="1548525">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D691B4"/>
            </a:solidFill>
            <a:ln cap="sq">
              <a:noFill/>
              <a:prstDash val="solid"/>
              <a:miter/>
            </a:ln>
          </p:spPr>
        </p:sp>
        <p:sp>
          <p:nvSpPr>
            <p:cNvPr name="TextBox 30" id="30"/>
            <p:cNvSpPr txBox="true"/>
            <p:nvPr/>
          </p:nvSpPr>
          <p:spPr>
            <a:xfrm>
              <a:off x="0" y="-38100"/>
              <a:ext cx="1548525" cy="506386"/>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Freeform 31" id="31"/>
          <p:cNvSpPr/>
          <p:nvPr/>
        </p:nvSpPr>
        <p:spPr>
          <a:xfrm flipH="false" flipV="false" rot="0">
            <a:off x="9352843" y="6492961"/>
            <a:ext cx="2165136" cy="1958998"/>
          </a:xfrm>
          <a:custGeom>
            <a:avLst/>
            <a:gdLst/>
            <a:ahLst/>
            <a:cxnLst/>
            <a:rect r="r" b="b" t="t" l="l"/>
            <a:pathLst>
              <a:path h="1958998" w="2165136">
                <a:moveTo>
                  <a:pt x="0" y="0"/>
                </a:moveTo>
                <a:lnTo>
                  <a:pt x="2165136" y="0"/>
                </a:lnTo>
                <a:lnTo>
                  <a:pt x="2165136" y="1958998"/>
                </a:lnTo>
                <a:lnTo>
                  <a:pt x="0" y="1958998"/>
                </a:lnTo>
                <a:lnTo>
                  <a:pt x="0" y="0"/>
                </a:lnTo>
                <a:close/>
              </a:path>
            </a:pathLst>
          </a:custGeom>
          <a:blipFill>
            <a:blip r:embed="rId11">
              <a:extLst>
                <a:ext uri="{96DAC541-7B7A-43D3-8B79-37D633B846F1}">
                  <asvg:svgBlip xmlns:asvg="http://schemas.microsoft.com/office/drawing/2016/SVG/main" r:embed="rId12"/>
                </a:ext>
              </a:extLst>
            </a:blip>
            <a:stretch>
              <a:fillRect l="0" t="0" r="-38931" b="0"/>
            </a:stretch>
          </a:blipFill>
        </p:spPr>
      </p:sp>
      <p:sp>
        <p:nvSpPr>
          <p:cNvPr name="TextBox 32" id="32"/>
          <p:cNvSpPr txBox="true"/>
          <p:nvPr/>
        </p:nvSpPr>
        <p:spPr>
          <a:xfrm rot="0">
            <a:off x="11809403" y="4724792"/>
            <a:ext cx="4766821" cy="1186815"/>
          </a:xfrm>
          <a:prstGeom prst="rect">
            <a:avLst/>
          </a:prstGeom>
        </p:spPr>
        <p:txBody>
          <a:bodyPr anchor="t" rtlCol="false" tIns="0" lIns="0" bIns="0" rIns="0">
            <a:spAutoFit/>
          </a:bodyPr>
          <a:lstStyle/>
          <a:p>
            <a:pPr algn="l" marL="0" indent="0" lvl="1">
              <a:lnSpc>
                <a:spcPts val="4620"/>
              </a:lnSpc>
            </a:pPr>
            <a:r>
              <a:rPr lang="en-US" sz="4200">
                <a:solidFill>
                  <a:srgbClr val="FFFFFF"/>
                </a:solidFill>
                <a:latin typeface="KG Primary Penmanship"/>
                <a:ea typeface="KG Primary Penmanship"/>
                <a:cs typeface="KG Primary Penmanship"/>
                <a:sym typeface="KG Primary Penmanship"/>
              </a:rPr>
              <a:t>You ask before borrowing your friend’s pen</a:t>
            </a:r>
          </a:p>
        </p:txBody>
      </p:sp>
      <p:sp>
        <p:nvSpPr>
          <p:cNvPr name="TextBox 33" id="33"/>
          <p:cNvSpPr txBox="true"/>
          <p:nvPr/>
        </p:nvSpPr>
        <p:spPr>
          <a:xfrm rot="0">
            <a:off x="11809403" y="6612023"/>
            <a:ext cx="4918588" cy="1767840"/>
          </a:xfrm>
          <a:prstGeom prst="rect">
            <a:avLst/>
          </a:prstGeom>
        </p:spPr>
        <p:txBody>
          <a:bodyPr anchor="t" rtlCol="false" tIns="0" lIns="0" bIns="0" rIns="0">
            <a:spAutoFit/>
          </a:bodyPr>
          <a:lstStyle/>
          <a:p>
            <a:pPr algn="l" marL="0" indent="0" lvl="1">
              <a:lnSpc>
                <a:spcPts val="4620"/>
              </a:lnSpc>
            </a:pPr>
            <a:r>
              <a:rPr lang="en-US" sz="4200">
                <a:solidFill>
                  <a:srgbClr val="FFFFFF"/>
                </a:solidFill>
                <a:latin typeface="KG Primary Penmanship"/>
                <a:ea typeface="KG Primary Penmanship"/>
                <a:cs typeface="KG Primary Penmanship"/>
                <a:sym typeface="KG Primary Penmanship"/>
              </a:rPr>
              <a:t>You hold your friend’s hand while he/she is trying to pull it away</a:t>
            </a:r>
          </a:p>
        </p:txBody>
      </p:sp>
      <p:sp>
        <p:nvSpPr>
          <p:cNvPr name="Freeform 34" id="34"/>
          <p:cNvSpPr/>
          <p:nvPr/>
        </p:nvSpPr>
        <p:spPr>
          <a:xfrm flipH="false" flipV="false" rot="0">
            <a:off x="3345604" y="3949259"/>
            <a:ext cx="5058245" cy="2021235"/>
          </a:xfrm>
          <a:custGeom>
            <a:avLst/>
            <a:gdLst/>
            <a:ahLst/>
            <a:cxnLst/>
            <a:rect r="r" b="b" t="t" l="l"/>
            <a:pathLst>
              <a:path h="2021235" w="5058245">
                <a:moveTo>
                  <a:pt x="0" y="0"/>
                </a:moveTo>
                <a:lnTo>
                  <a:pt x="5058244" y="0"/>
                </a:lnTo>
                <a:lnTo>
                  <a:pt x="5058244" y="2021235"/>
                </a:lnTo>
                <a:lnTo>
                  <a:pt x="0" y="2021235"/>
                </a:lnTo>
                <a:lnTo>
                  <a:pt x="0" y="0"/>
                </a:lnTo>
                <a:close/>
              </a:path>
            </a:pathLst>
          </a:custGeom>
          <a:blipFill>
            <a:blip r:embed="rId5">
              <a:alphaModFix amt="19999"/>
              <a:extLst>
                <a:ext uri="{96DAC541-7B7A-43D3-8B79-37D633B846F1}">
                  <asvg:svgBlip xmlns:asvg="http://schemas.microsoft.com/office/drawing/2016/SVG/main" r:embed="rId6"/>
                </a:ext>
              </a:extLst>
            </a:blip>
            <a:stretch>
              <a:fillRect l="-1057" t="-100108" r="0" b="0"/>
            </a:stretch>
          </a:blipFill>
        </p:spPr>
      </p:sp>
      <p:grpSp>
        <p:nvGrpSpPr>
          <p:cNvPr name="Group 35" id="35"/>
          <p:cNvGrpSpPr/>
          <p:nvPr/>
        </p:nvGrpSpPr>
        <p:grpSpPr>
          <a:xfrm rot="0">
            <a:off x="3004497" y="3052693"/>
            <a:ext cx="5879557" cy="1778023"/>
            <a:chOff x="0" y="0"/>
            <a:chExt cx="1548525" cy="468286"/>
          </a:xfrm>
        </p:grpSpPr>
        <p:sp>
          <p:nvSpPr>
            <p:cNvPr name="Freeform 36" id="36"/>
            <p:cNvSpPr/>
            <p:nvPr/>
          </p:nvSpPr>
          <p:spPr>
            <a:xfrm flipH="false" flipV="false" rot="0">
              <a:off x="0" y="0"/>
              <a:ext cx="1548525" cy="468286"/>
            </a:xfrm>
            <a:custGeom>
              <a:avLst/>
              <a:gdLst/>
              <a:ahLst/>
              <a:cxnLst/>
              <a:rect r="r" b="b" t="t" l="l"/>
              <a:pathLst>
                <a:path h="468286" w="1548525">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B0CB1F"/>
            </a:solidFill>
            <a:ln cap="sq">
              <a:noFill/>
              <a:prstDash val="solid"/>
              <a:miter/>
            </a:ln>
          </p:spPr>
        </p:sp>
        <p:sp>
          <p:nvSpPr>
            <p:cNvPr name="TextBox 37" id="37"/>
            <p:cNvSpPr txBox="true"/>
            <p:nvPr/>
          </p:nvSpPr>
          <p:spPr>
            <a:xfrm>
              <a:off x="0" y="-38100"/>
              <a:ext cx="1548525" cy="506386"/>
            </a:xfrm>
            <a:prstGeom prst="rect">
              <a:avLst/>
            </a:prstGeom>
          </p:spPr>
          <p:txBody>
            <a:bodyPr anchor="ctr" rtlCol="false" tIns="50800" lIns="50800" bIns="50800" rIns="50800"/>
            <a:lstStyle/>
            <a:p>
              <a:pPr algn="ctr">
                <a:lnSpc>
                  <a:spcPts val="3079"/>
                </a:lnSpc>
              </a:pPr>
            </a:p>
          </p:txBody>
        </p:sp>
      </p:grpSp>
      <p:grpSp>
        <p:nvGrpSpPr>
          <p:cNvPr name="Group 38" id="38"/>
          <p:cNvGrpSpPr/>
          <p:nvPr/>
        </p:nvGrpSpPr>
        <p:grpSpPr>
          <a:xfrm rot="0">
            <a:off x="3004497" y="5221241"/>
            <a:ext cx="5879557" cy="1778023"/>
            <a:chOff x="0" y="0"/>
            <a:chExt cx="1548525" cy="468286"/>
          </a:xfrm>
        </p:grpSpPr>
        <p:sp>
          <p:nvSpPr>
            <p:cNvPr name="Freeform 39" id="39"/>
            <p:cNvSpPr/>
            <p:nvPr/>
          </p:nvSpPr>
          <p:spPr>
            <a:xfrm flipH="false" flipV="false" rot="0">
              <a:off x="0" y="0"/>
              <a:ext cx="1548525" cy="468286"/>
            </a:xfrm>
            <a:custGeom>
              <a:avLst/>
              <a:gdLst/>
              <a:ahLst/>
              <a:cxnLst/>
              <a:rect r="r" b="b" t="t" l="l"/>
              <a:pathLst>
                <a:path h="468286" w="1548525">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005084"/>
            </a:solidFill>
            <a:ln cap="sq">
              <a:noFill/>
              <a:prstDash val="solid"/>
              <a:miter/>
            </a:ln>
          </p:spPr>
        </p:sp>
        <p:sp>
          <p:nvSpPr>
            <p:cNvPr name="TextBox 40" id="40"/>
            <p:cNvSpPr txBox="true"/>
            <p:nvPr/>
          </p:nvSpPr>
          <p:spPr>
            <a:xfrm>
              <a:off x="0" y="-38100"/>
              <a:ext cx="1548525" cy="506386"/>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Freeform 41" id="41"/>
          <p:cNvSpPr/>
          <p:nvPr/>
        </p:nvSpPr>
        <p:spPr>
          <a:xfrm flipH="false" flipV="false" rot="0">
            <a:off x="1180468" y="2962206"/>
            <a:ext cx="2165136" cy="1958998"/>
          </a:xfrm>
          <a:custGeom>
            <a:avLst/>
            <a:gdLst/>
            <a:ahLst/>
            <a:cxnLst/>
            <a:rect r="r" b="b" t="t" l="l"/>
            <a:pathLst>
              <a:path h="1958998" w="2165136">
                <a:moveTo>
                  <a:pt x="0" y="0"/>
                </a:moveTo>
                <a:lnTo>
                  <a:pt x="2165136" y="0"/>
                </a:lnTo>
                <a:lnTo>
                  <a:pt x="2165136" y="1958998"/>
                </a:lnTo>
                <a:lnTo>
                  <a:pt x="0" y="1958998"/>
                </a:lnTo>
                <a:lnTo>
                  <a:pt x="0" y="0"/>
                </a:lnTo>
                <a:close/>
              </a:path>
            </a:pathLst>
          </a:custGeom>
          <a:blipFill>
            <a:blip r:embed="rId7">
              <a:extLst>
                <a:ext uri="{96DAC541-7B7A-43D3-8B79-37D633B846F1}">
                  <asvg:svgBlip xmlns:asvg="http://schemas.microsoft.com/office/drawing/2016/SVG/main" r:embed="rId8"/>
                </a:ext>
              </a:extLst>
            </a:blip>
            <a:stretch>
              <a:fillRect l="0" t="0" r="-38931" b="0"/>
            </a:stretch>
          </a:blipFill>
        </p:spPr>
      </p:sp>
      <p:sp>
        <p:nvSpPr>
          <p:cNvPr name="Freeform 42" id="42"/>
          <p:cNvSpPr/>
          <p:nvPr/>
        </p:nvSpPr>
        <p:spPr>
          <a:xfrm flipH="false" flipV="false" rot="0">
            <a:off x="1180468" y="5130754"/>
            <a:ext cx="2165136" cy="1958998"/>
          </a:xfrm>
          <a:custGeom>
            <a:avLst/>
            <a:gdLst/>
            <a:ahLst/>
            <a:cxnLst/>
            <a:rect r="r" b="b" t="t" l="l"/>
            <a:pathLst>
              <a:path h="1958998" w="2165136">
                <a:moveTo>
                  <a:pt x="0" y="0"/>
                </a:moveTo>
                <a:lnTo>
                  <a:pt x="2165136" y="0"/>
                </a:lnTo>
                <a:lnTo>
                  <a:pt x="2165136" y="1958998"/>
                </a:lnTo>
                <a:lnTo>
                  <a:pt x="0" y="1958998"/>
                </a:lnTo>
                <a:lnTo>
                  <a:pt x="0" y="0"/>
                </a:lnTo>
                <a:close/>
              </a:path>
            </a:pathLst>
          </a:custGeom>
          <a:blipFill>
            <a:blip r:embed="rId9">
              <a:extLst>
                <a:ext uri="{96DAC541-7B7A-43D3-8B79-37D633B846F1}">
                  <asvg:svgBlip xmlns:asvg="http://schemas.microsoft.com/office/drawing/2016/SVG/main" r:embed="rId10"/>
                </a:ext>
              </a:extLst>
            </a:blip>
            <a:stretch>
              <a:fillRect l="0" t="0" r="-38931" b="0"/>
            </a:stretch>
          </a:blipFill>
        </p:spPr>
      </p:sp>
      <p:sp>
        <p:nvSpPr>
          <p:cNvPr name="TextBox 43" id="43"/>
          <p:cNvSpPr txBox="true"/>
          <p:nvPr/>
        </p:nvSpPr>
        <p:spPr>
          <a:xfrm rot="0">
            <a:off x="3536513" y="3133728"/>
            <a:ext cx="5076567" cy="1767840"/>
          </a:xfrm>
          <a:prstGeom prst="rect">
            <a:avLst/>
          </a:prstGeom>
        </p:spPr>
        <p:txBody>
          <a:bodyPr anchor="t" rtlCol="false" tIns="0" lIns="0" bIns="0" rIns="0">
            <a:spAutoFit/>
          </a:bodyPr>
          <a:lstStyle/>
          <a:p>
            <a:pPr algn="l" marL="0" indent="0" lvl="1">
              <a:lnSpc>
                <a:spcPts val="4620"/>
              </a:lnSpc>
            </a:pPr>
            <a:r>
              <a:rPr lang="en-US" sz="4200">
                <a:solidFill>
                  <a:srgbClr val="FFFFFF"/>
                </a:solidFill>
                <a:latin typeface="KG Primary Penmanship"/>
                <a:ea typeface="KG Primary Penmanship"/>
                <a:cs typeface="KG Primary Penmanship"/>
                <a:sym typeface="KG Primary Penmanship"/>
              </a:rPr>
              <a:t>You tell your friend his/herT-shirt is out of fashion</a:t>
            </a:r>
          </a:p>
        </p:txBody>
      </p:sp>
      <p:grpSp>
        <p:nvGrpSpPr>
          <p:cNvPr name="Group 44" id="44"/>
          <p:cNvGrpSpPr/>
          <p:nvPr/>
        </p:nvGrpSpPr>
        <p:grpSpPr>
          <a:xfrm rot="0">
            <a:off x="3004497" y="7389789"/>
            <a:ext cx="5879557" cy="1778023"/>
            <a:chOff x="0" y="0"/>
            <a:chExt cx="1548525" cy="468286"/>
          </a:xfrm>
        </p:grpSpPr>
        <p:sp>
          <p:nvSpPr>
            <p:cNvPr name="Freeform 45" id="45"/>
            <p:cNvSpPr/>
            <p:nvPr/>
          </p:nvSpPr>
          <p:spPr>
            <a:xfrm flipH="false" flipV="false" rot="0">
              <a:off x="0" y="0"/>
              <a:ext cx="1548525" cy="468286"/>
            </a:xfrm>
            <a:custGeom>
              <a:avLst/>
              <a:gdLst/>
              <a:ahLst/>
              <a:cxnLst/>
              <a:rect r="r" b="b" t="t" l="l"/>
              <a:pathLst>
                <a:path h="468286" w="1548525">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D691B4"/>
            </a:solidFill>
            <a:ln cap="sq">
              <a:noFill/>
              <a:prstDash val="solid"/>
              <a:miter/>
            </a:ln>
          </p:spPr>
        </p:sp>
        <p:sp>
          <p:nvSpPr>
            <p:cNvPr name="TextBox 46" id="46"/>
            <p:cNvSpPr txBox="true"/>
            <p:nvPr/>
          </p:nvSpPr>
          <p:spPr>
            <a:xfrm>
              <a:off x="0" y="-38100"/>
              <a:ext cx="1548525" cy="506386"/>
            </a:xfrm>
            <a:prstGeom prst="rect">
              <a:avLst/>
            </a:prstGeom>
          </p:spPr>
          <p:txBody>
            <a:bodyPr anchor="ctr" rtlCol="false" tIns="50800" lIns="50800" bIns="50800" rIns="50800"/>
            <a:lstStyle/>
            <a:p>
              <a:pPr algn="ctr" marL="0" indent="0" lvl="0">
                <a:lnSpc>
                  <a:spcPts val="3079"/>
                </a:lnSpc>
                <a:spcBef>
                  <a:spcPct val="0"/>
                </a:spcBef>
              </a:pPr>
            </a:p>
          </p:txBody>
        </p:sp>
      </p:grpSp>
      <p:sp>
        <p:nvSpPr>
          <p:cNvPr name="Freeform 47" id="47"/>
          <p:cNvSpPr/>
          <p:nvPr/>
        </p:nvSpPr>
        <p:spPr>
          <a:xfrm flipH="false" flipV="false" rot="0">
            <a:off x="1180468" y="7299302"/>
            <a:ext cx="2165136" cy="1958998"/>
          </a:xfrm>
          <a:custGeom>
            <a:avLst/>
            <a:gdLst/>
            <a:ahLst/>
            <a:cxnLst/>
            <a:rect r="r" b="b" t="t" l="l"/>
            <a:pathLst>
              <a:path h="1958998" w="2165136">
                <a:moveTo>
                  <a:pt x="0" y="0"/>
                </a:moveTo>
                <a:lnTo>
                  <a:pt x="2165136" y="0"/>
                </a:lnTo>
                <a:lnTo>
                  <a:pt x="2165136" y="1958998"/>
                </a:lnTo>
                <a:lnTo>
                  <a:pt x="0" y="1958998"/>
                </a:lnTo>
                <a:lnTo>
                  <a:pt x="0" y="0"/>
                </a:lnTo>
                <a:close/>
              </a:path>
            </a:pathLst>
          </a:custGeom>
          <a:blipFill>
            <a:blip r:embed="rId11">
              <a:extLst>
                <a:ext uri="{96DAC541-7B7A-43D3-8B79-37D633B846F1}">
                  <asvg:svgBlip xmlns:asvg="http://schemas.microsoft.com/office/drawing/2016/SVG/main" r:embed="rId12"/>
                </a:ext>
              </a:extLst>
            </a:blip>
            <a:stretch>
              <a:fillRect l="0" t="0" r="-38931" b="0"/>
            </a:stretch>
          </a:blipFill>
        </p:spPr>
      </p:sp>
      <p:sp>
        <p:nvSpPr>
          <p:cNvPr name="TextBox 48" id="48"/>
          <p:cNvSpPr txBox="true"/>
          <p:nvPr/>
        </p:nvSpPr>
        <p:spPr>
          <a:xfrm rot="0">
            <a:off x="3560865" y="5531133"/>
            <a:ext cx="4766821" cy="1186815"/>
          </a:xfrm>
          <a:prstGeom prst="rect">
            <a:avLst/>
          </a:prstGeom>
        </p:spPr>
        <p:txBody>
          <a:bodyPr anchor="t" rtlCol="false" tIns="0" lIns="0" bIns="0" rIns="0">
            <a:spAutoFit/>
          </a:bodyPr>
          <a:lstStyle/>
          <a:p>
            <a:pPr algn="l" marL="0" indent="0" lvl="1">
              <a:lnSpc>
                <a:spcPts val="4620"/>
              </a:lnSpc>
            </a:pPr>
            <a:r>
              <a:rPr lang="en-US" sz="4200">
                <a:solidFill>
                  <a:srgbClr val="FFFFFF"/>
                </a:solidFill>
                <a:latin typeface="KG Primary Penmanship"/>
                <a:ea typeface="KG Primary Penmanship"/>
                <a:cs typeface="KG Primary Penmanship"/>
                <a:sym typeface="KG Primary Penmanship"/>
              </a:rPr>
              <a:t>You say “no” to someone asking to touch your hair</a:t>
            </a:r>
          </a:p>
        </p:txBody>
      </p:sp>
      <p:sp>
        <p:nvSpPr>
          <p:cNvPr name="TextBox 49" id="49"/>
          <p:cNvSpPr txBox="true"/>
          <p:nvPr/>
        </p:nvSpPr>
        <p:spPr>
          <a:xfrm rot="0">
            <a:off x="3536513" y="7490460"/>
            <a:ext cx="5100919" cy="1767840"/>
          </a:xfrm>
          <a:prstGeom prst="rect">
            <a:avLst/>
          </a:prstGeom>
        </p:spPr>
        <p:txBody>
          <a:bodyPr anchor="t" rtlCol="false" tIns="0" lIns="0" bIns="0" rIns="0">
            <a:spAutoFit/>
          </a:bodyPr>
          <a:lstStyle/>
          <a:p>
            <a:pPr algn="l" marL="0" indent="0" lvl="1">
              <a:lnSpc>
                <a:spcPts val="4620"/>
              </a:lnSpc>
            </a:pPr>
            <a:r>
              <a:rPr lang="en-US" sz="4200">
                <a:solidFill>
                  <a:srgbClr val="FFFFFF"/>
                </a:solidFill>
                <a:latin typeface="KG Primary Penmanship"/>
                <a:ea typeface="KG Primary Penmanship"/>
                <a:cs typeface="KG Primary Penmanship"/>
                <a:sym typeface="KG Primary Penmanship"/>
              </a:rPr>
              <a:t>Someone asks you if you want to join their company or stay alone</a:t>
            </a:r>
          </a:p>
        </p:txBody>
      </p:sp>
      <p:sp>
        <p:nvSpPr>
          <p:cNvPr name="Freeform 50" id="50"/>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1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19048" y="643772"/>
            <a:ext cx="16326829" cy="8903026"/>
            <a:chOff x="0" y="0"/>
            <a:chExt cx="160662311" cy="87609221"/>
          </a:xfrm>
        </p:grpSpPr>
        <p:sp>
          <p:nvSpPr>
            <p:cNvPr name="Freeform 6" id="6"/>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7" id="7"/>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8" id="8"/>
          <p:cNvSpPr/>
          <p:nvPr/>
        </p:nvSpPr>
        <p:spPr>
          <a:xfrm flipH="false" flipV="false" rot="0">
            <a:off x="938356" y="850175"/>
            <a:ext cx="16307409" cy="8745072"/>
          </a:xfrm>
          <a:custGeom>
            <a:avLst/>
            <a:gdLst/>
            <a:ahLst/>
            <a:cxnLst/>
            <a:rect r="r" b="b" t="t" l="l"/>
            <a:pathLst>
              <a:path h="8745072" w="16307409">
                <a:moveTo>
                  <a:pt x="0" y="0"/>
                </a:moveTo>
                <a:lnTo>
                  <a:pt x="16307409" y="0"/>
                </a:lnTo>
                <a:lnTo>
                  <a:pt x="16307409" y="8745072"/>
                </a:lnTo>
                <a:lnTo>
                  <a:pt x="0" y="8745072"/>
                </a:lnTo>
                <a:lnTo>
                  <a:pt x="0" y="0"/>
                </a:lnTo>
                <a:close/>
              </a:path>
            </a:pathLst>
          </a:custGeom>
          <a:blipFill>
            <a:blip r:embed="rId2">
              <a:alphaModFix amt="30000"/>
            </a:blip>
            <a:stretch>
              <a:fillRect l="0" t="-3399" r="0" b="-1026"/>
            </a:stretch>
          </a:blipFill>
        </p:spPr>
      </p:sp>
      <p:grpSp>
        <p:nvGrpSpPr>
          <p:cNvPr name="Group 9" id="9"/>
          <p:cNvGrpSpPr/>
          <p:nvPr/>
        </p:nvGrpSpPr>
        <p:grpSpPr>
          <a:xfrm rot="0">
            <a:off x="15520678" y="-2178347"/>
            <a:ext cx="4564381" cy="4564381"/>
            <a:chOff x="0" y="0"/>
            <a:chExt cx="6085841" cy="6085841"/>
          </a:xfrm>
        </p:grpSpPr>
        <p:grpSp>
          <p:nvGrpSpPr>
            <p:cNvPr name="Group 10" id="10"/>
            <p:cNvGrpSpPr/>
            <p:nvPr/>
          </p:nvGrpSpPr>
          <p:grpSpPr>
            <a:xfrm rot="0">
              <a:off x="0" y="0"/>
              <a:ext cx="6085841" cy="608584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grpSp>
        <p:nvGrpSpPr>
          <p:cNvPr name="Group 14" id="14"/>
          <p:cNvGrpSpPr/>
          <p:nvPr/>
        </p:nvGrpSpPr>
        <p:grpSpPr>
          <a:xfrm rot="0">
            <a:off x="13657611" y="5808126"/>
            <a:ext cx="3450174" cy="345017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CB1F"/>
            </a:solidFill>
            <a:ln w="38100" cap="sq">
              <a:solidFill>
                <a:srgbClr val="FDFDFD"/>
              </a:solidFill>
              <a:prstDash val="solid"/>
              <a:miter/>
            </a:ln>
          </p:spPr>
        </p:sp>
        <p:sp>
          <p:nvSpPr>
            <p:cNvPr name="TextBox 16" id="16"/>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DFDFD"/>
                  </a:solidFill>
                  <a:latin typeface="KG Primary Penmanship"/>
                  <a:ea typeface="KG Primary Penmanship"/>
                  <a:cs typeface="KG Primary Penmanship"/>
                  <a:sym typeface="KG Primary Penmanship"/>
                </a:rPr>
                <a:t>“No, it’s not OK”</a:t>
              </a:r>
            </a:p>
          </p:txBody>
        </p:sp>
      </p:grpSp>
      <p:grpSp>
        <p:nvGrpSpPr>
          <p:cNvPr name="Group 17" id="17"/>
          <p:cNvGrpSpPr/>
          <p:nvPr/>
        </p:nvGrpSpPr>
        <p:grpSpPr>
          <a:xfrm rot="0">
            <a:off x="11778650" y="4546922"/>
            <a:ext cx="2710909" cy="2710909"/>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8BAF"/>
            </a:solidFill>
            <a:ln w="38100" cap="sq">
              <a:solidFill>
                <a:srgbClr val="FDFDFD"/>
              </a:solidFill>
              <a:prstDash val="solid"/>
              <a:miter/>
            </a:ln>
          </p:spPr>
        </p:sp>
        <p:sp>
          <p:nvSpPr>
            <p:cNvPr name="TextBox 19" id="19"/>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DFDFD"/>
                  </a:solidFill>
                  <a:latin typeface="KG Primary Penmanship"/>
                  <a:ea typeface="KG Primary Penmanship"/>
                  <a:cs typeface="KG Primary Penmanship"/>
                  <a:sym typeface="KG Primary Penmanship"/>
                </a:rPr>
                <a:t>“Yes, it’s OK”</a:t>
              </a:r>
            </a:p>
          </p:txBody>
        </p:sp>
      </p:grpSp>
      <p:sp>
        <p:nvSpPr>
          <p:cNvPr name="Freeform 20" id="20"/>
          <p:cNvSpPr/>
          <p:nvPr/>
        </p:nvSpPr>
        <p:spPr>
          <a:xfrm flipH="false" flipV="false" rot="0">
            <a:off x="14184363" y="4132443"/>
            <a:ext cx="1900787" cy="2022114"/>
          </a:xfrm>
          <a:custGeom>
            <a:avLst/>
            <a:gdLst/>
            <a:ahLst/>
            <a:cxnLst/>
            <a:rect r="r" b="b" t="t" l="l"/>
            <a:pathLst>
              <a:path h="2022114" w="1900787">
                <a:moveTo>
                  <a:pt x="0" y="0"/>
                </a:moveTo>
                <a:lnTo>
                  <a:pt x="1900787" y="0"/>
                </a:lnTo>
                <a:lnTo>
                  <a:pt x="1900787" y="2022114"/>
                </a:lnTo>
                <a:lnTo>
                  <a:pt x="0" y="20221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2966781" y="2653105"/>
            <a:ext cx="11820333" cy="1306195"/>
          </a:xfrm>
          <a:prstGeom prst="rect">
            <a:avLst/>
          </a:prstGeom>
        </p:spPr>
        <p:txBody>
          <a:bodyPr anchor="t" rtlCol="false" tIns="0" lIns="0" bIns="0" rIns="0">
            <a:spAutoFit/>
          </a:bodyPr>
          <a:lstStyle/>
          <a:p>
            <a:pPr algn="just" marL="993136" indent="-496568" lvl="1">
              <a:lnSpc>
                <a:spcPts val="5059"/>
              </a:lnSpc>
              <a:buFont typeface="Arial"/>
              <a:buChar char="•"/>
            </a:pPr>
            <a:r>
              <a:rPr lang="en-US" sz="4599">
                <a:solidFill>
                  <a:srgbClr val="005084"/>
                </a:solidFill>
                <a:latin typeface="KG Primary Penmanship"/>
                <a:ea typeface="KG Primary Penmanship"/>
                <a:cs typeface="KG Primary Penmanship"/>
                <a:sym typeface="KG Primary Penmanship"/>
              </a:rPr>
              <a:t>Everyone’s comfort level is different—and that’s OK</a:t>
            </a:r>
          </a:p>
          <a:p>
            <a:pPr algn="just" marL="993136" indent="-496568" lvl="1">
              <a:lnSpc>
                <a:spcPts val="5059"/>
              </a:lnSpc>
              <a:buFont typeface="Arial"/>
              <a:buChar char="•"/>
            </a:pPr>
            <a:r>
              <a:rPr lang="en-US" sz="4599">
                <a:solidFill>
                  <a:srgbClr val="005084"/>
                </a:solidFill>
                <a:latin typeface="KG Primary Penmanship"/>
                <a:ea typeface="KG Primary Penmanship"/>
                <a:cs typeface="KG Primary Penmanship"/>
                <a:sym typeface="KG Primary Penmanship"/>
              </a:rPr>
              <a:t>We always ask, we listen, and we respect the answer</a:t>
            </a:r>
          </a:p>
        </p:txBody>
      </p:sp>
      <p:sp>
        <p:nvSpPr>
          <p:cNvPr name="TextBox 22" id="22"/>
          <p:cNvSpPr txBox="true"/>
          <p:nvPr/>
        </p:nvSpPr>
        <p:spPr>
          <a:xfrm rot="0">
            <a:off x="7324887" y="1532082"/>
            <a:ext cx="3715151"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OK</a:t>
            </a:r>
            <a:r>
              <a:rPr lang="en-US" b="true" sz="4000">
                <a:solidFill>
                  <a:srgbClr val="005997"/>
                </a:solidFill>
                <a:latin typeface="Open Sans 1 Bold"/>
                <a:ea typeface="Open Sans 1 Bold"/>
                <a:cs typeface="Open Sans 1 Bold"/>
                <a:sym typeface="Open Sans 1 Bold"/>
              </a:rPr>
              <a:t> or Not OK?</a:t>
            </a:r>
          </a:p>
        </p:txBody>
      </p:sp>
      <p:sp>
        <p:nvSpPr>
          <p:cNvPr name="Freeform 23" id="23"/>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57212"/>
            <a:ext cx="16230600" cy="9038035"/>
          </a:xfrm>
          <a:custGeom>
            <a:avLst/>
            <a:gdLst/>
            <a:ahLst/>
            <a:cxnLst/>
            <a:rect r="r" b="b" t="t" l="l"/>
            <a:pathLst>
              <a:path h="9038035" w="16230600">
                <a:moveTo>
                  <a:pt x="0" y="0"/>
                </a:moveTo>
                <a:lnTo>
                  <a:pt x="16230600" y="0"/>
                </a:lnTo>
                <a:lnTo>
                  <a:pt x="16230600" y="9038035"/>
                </a:lnTo>
                <a:lnTo>
                  <a:pt x="0" y="9038035"/>
                </a:lnTo>
                <a:lnTo>
                  <a:pt x="0" y="0"/>
                </a:lnTo>
                <a:close/>
              </a:path>
            </a:pathLst>
          </a:custGeom>
          <a:blipFill>
            <a:blip r:embed="rId2">
              <a:alphaModFix amt="21999"/>
            </a:blip>
            <a:stretch>
              <a:fillRect l="0" t="-8251" r="0" b="-8251"/>
            </a:stretch>
          </a:blipFill>
        </p:spPr>
      </p:sp>
      <p:grpSp>
        <p:nvGrpSpPr>
          <p:cNvPr name="Group 3" id="3"/>
          <p:cNvGrpSpPr/>
          <p:nvPr/>
        </p:nvGrpSpPr>
        <p:grpSpPr>
          <a:xfrm rot="0">
            <a:off x="-619537" y="9595247"/>
            <a:ext cx="19527074" cy="2103256"/>
            <a:chOff x="0" y="0"/>
            <a:chExt cx="5142933" cy="553944"/>
          </a:xfrm>
        </p:grpSpPr>
        <p:sp>
          <p:nvSpPr>
            <p:cNvPr name="Freeform 4" id="4"/>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5" id="5"/>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1" id="11"/>
          <p:cNvSpPr/>
          <p:nvPr/>
        </p:nvSpPr>
        <p:spPr>
          <a:xfrm flipH="false" flipV="false" rot="0">
            <a:off x="7876724" y="6570265"/>
            <a:ext cx="1099494" cy="1672234"/>
          </a:xfrm>
          <a:custGeom>
            <a:avLst/>
            <a:gdLst/>
            <a:ahLst/>
            <a:cxnLst/>
            <a:rect r="r" b="b" t="t" l="l"/>
            <a:pathLst>
              <a:path h="1672234" w="1099494">
                <a:moveTo>
                  <a:pt x="0" y="0"/>
                </a:moveTo>
                <a:lnTo>
                  <a:pt x="1099494" y="0"/>
                </a:lnTo>
                <a:lnTo>
                  <a:pt x="1099494" y="1672234"/>
                </a:lnTo>
                <a:lnTo>
                  <a:pt x="0" y="16722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3678853" y="4095632"/>
            <a:ext cx="10930293" cy="1400174"/>
          </a:xfrm>
          <a:prstGeom prst="rect">
            <a:avLst/>
          </a:prstGeom>
        </p:spPr>
        <p:txBody>
          <a:bodyPr anchor="t" rtlCol="false" tIns="0" lIns="0" bIns="0" rIns="0">
            <a:spAutoFit/>
          </a:bodyPr>
          <a:lstStyle/>
          <a:p>
            <a:pPr algn="ctr">
              <a:lnSpc>
                <a:spcPts val="5399"/>
              </a:lnSpc>
            </a:pPr>
            <a:r>
              <a:rPr lang="en-US" b="true" sz="5999">
                <a:solidFill>
                  <a:srgbClr val="005084"/>
                </a:solidFill>
                <a:latin typeface="Open Sans 1 Bold"/>
                <a:ea typeface="Open Sans 1 Bold"/>
                <a:cs typeface="Open Sans 1 Bold"/>
                <a:sym typeface="Open Sans 1 Bold"/>
              </a:rPr>
              <a:t>My</a:t>
            </a:r>
            <a:r>
              <a:rPr lang="en-US" b="true" sz="5999">
                <a:solidFill>
                  <a:srgbClr val="005084"/>
                </a:solidFill>
                <a:latin typeface="Open Sans 1 Bold"/>
                <a:ea typeface="Open Sans 1 Bold"/>
                <a:cs typeface="Open Sans 1 Bold"/>
                <a:sym typeface="Open Sans 1 Bold"/>
              </a:rPr>
              <a:t> personal space by colours</a:t>
            </a:r>
          </a:p>
        </p:txBody>
      </p:sp>
      <p:sp>
        <p:nvSpPr>
          <p:cNvPr name="TextBox 13" id="13"/>
          <p:cNvSpPr txBox="true"/>
          <p:nvPr/>
        </p:nvSpPr>
        <p:spPr>
          <a:xfrm rot="0">
            <a:off x="4853478" y="1171575"/>
            <a:ext cx="8581044" cy="582930"/>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ARTEMIS Activities</a:t>
            </a:r>
          </a:p>
        </p:txBody>
      </p:sp>
      <p:sp>
        <p:nvSpPr>
          <p:cNvPr name="TextBox 14" id="14"/>
          <p:cNvSpPr txBox="true"/>
          <p:nvPr/>
        </p:nvSpPr>
        <p:spPr>
          <a:xfrm rot="0">
            <a:off x="9535925" y="7164447"/>
            <a:ext cx="2534551"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Duration: 20-25'</a:t>
            </a:r>
          </a:p>
        </p:txBody>
      </p:sp>
      <p:sp>
        <p:nvSpPr>
          <p:cNvPr name="Freeform 15" id="15"/>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3831" y="64377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5048874" y="3661167"/>
            <a:ext cx="4120719" cy="4125877"/>
          </a:xfrm>
          <a:custGeom>
            <a:avLst/>
            <a:gdLst/>
            <a:ahLst/>
            <a:cxnLst/>
            <a:rect r="r" b="b" t="t" l="l"/>
            <a:pathLst>
              <a:path h="4125877" w="4120719">
                <a:moveTo>
                  <a:pt x="0" y="0"/>
                </a:moveTo>
                <a:lnTo>
                  <a:pt x="4120720" y="0"/>
                </a:lnTo>
                <a:lnTo>
                  <a:pt x="4120720" y="4125877"/>
                </a:lnTo>
                <a:lnTo>
                  <a:pt x="0" y="41258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9393204" y="5549306"/>
            <a:ext cx="4040883" cy="4045941"/>
          </a:xfrm>
          <a:custGeom>
            <a:avLst/>
            <a:gdLst/>
            <a:ahLst/>
            <a:cxnLst/>
            <a:rect r="r" b="b" t="t" l="l"/>
            <a:pathLst>
              <a:path h="4045941" w="4040883">
                <a:moveTo>
                  <a:pt x="0" y="0"/>
                </a:moveTo>
                <a:lnTo>
                  <a:pt x="4040884" y="0"/>
                </a:lnTo>
                <a:lnTo>
                  <a:pt x="4040884" y="4045941"/>
                </a:lnTo>
                <a:lnTo>
                  <a:pt x="0" y="40459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770089" y="1768514"/>
            <a:ext cx="4203659" cy="4208920"/>
          </a:xfrm>
          <a:custGeom>
            <a:avLst/>
            <a:gdLst/>
            <a:ahLst/>
            <a:cxnLst/>
            <a:rect r="r" b="b" t="t" l="l"/>
            <a:pathLst>
              <a:path h="4208920" w="4203659">
                <a:moveTo>
                  <a:pt x="0" y="0"/>
                </a:moveTo>
                <a:lnTo>
                  <a:pt x="4203659" y="0"/>
                </a:lnTo>
                <a:lnTo>
                  <a:pt x="4203659" y="4208920"/>
                </a:lnTo>
                <a:lnTo>
                  <a:pt x="0" y="42089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10876240" y="2121859"/>
            <a:ext cx="5498146" cy="3855575"/>
          </a:xfrm>
          <a:custGeom>
            <a:avLst/>
            <a:gdLst/>
            <a:ahLst/>
            <a:cxnLst/>
            <a:rect r="r" b="b" t="t" l="l"/>
            <a:pathLst>
              <a:path h="3855575" w="5498146">
                <a:moveTo>
                  <a:pt x="0" y="0"/>
                </a:moveTo>
                <a:lnTo>
                  <a:pt x="5498146" y="0"/>
                </a:lnTo>
                <a:lnTo>
                  <a:pt x="5498146" y="3855575"/>
                </a:lnTo>
                <a:lnTo>
                  <a:pt x="0" y="3855575"/>
                </a:lnTo>
                <a:lnTo>
                  <a:pt x="0" y="0"/>
                </a:lnTo>
                <a:close/>
              </a:path>
            </a:pathLst>
          </a:custGeom>
          <a:blipFill>
            <a:blip r:embed="rId10"/>
            <a:stretch>
              <a:fillRect l="0" t="0" r="0" b="0"/>
            </a:stretch>
          </a:blipFill>
        </p:spPr>
      </p:sp>
      <p:sp>
        <p:nvSpPr>
          <p:cNvPr name="Freeform 19" id="19"/>
          <p:cNvSpPr/>
          <p:nvPr/>
        </p:nvSpPr>
        <p:spPr>
          <a:xfrm flipH="false" flipV="false" rot="0">
            <a:off x="13198409" y="1496668"/>
            <a:ext cx="1219702" cy="1029123"/>
          </a:xfrm>
          <a:custGeom>
            <a:avLst/>
            <a:gdLst/>
            <a:ahLst/>
            <a:cxnLst/>
            <a:rect r="r" b="b" t="t" l="l"/>
            <a:pathLst>
              <a:path h="1029123" w="1219702">
                <a:moveTo>
                  <a:pt x="0" y="0"/>
                </a:moveTo>
                <a:lnTo>
                  <a:pt x="1219702" y="0"/>
                </a:lnTo>
                <a:lnTo>
                  <a:pt x="1219702" y="1029124"/>
                </a:lnTo>
                <a:lnTo>
                  <a:pt x="0" y="1029124"/>
                </a:lnTo>
                <a:lnTo>
                  <a:pt x="0" y="0"/>
                </a:lnTo>
                <a:close/>
              </a:path>
            </a:pathLst>
          </a:custGeom>
          <a:blipFill>
            <a:blip r:embed="rId11"/>
            <a:stretch>
              <a:fillRect l="0" t="0" r="0" b="0"/>
            </a:stretch>
          </a:blipFill>
        </p:spPr>
      </p:sp>
      <p:sp>
        <p:nvSpPr>
          <p:cNvPr name="TextBox 20" id="20"/>
          <p:cNvSpPr txBox="true"/>
          <p:nvPr/>
        </p:nvSpPr>
        <p:spPr>
          <a:xfrm rot="0">
            <a:off x="5669604" y="1133475"/>
            <a:ext cx="7528805"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My personal space by colours</a:t>
            </a:r>
          </a:p>
        </p:txBody>
      </p:sp>
      <p:sp>
        <p:nvSpPr>
          <p:cNvPr name="TextBox 21" id="21"/>
          <p:cNvSpPr txBox="true"/>
          <p:nvPr/>
        </p:nvSpPr>
        <p:spPr>
          <a:xfrm rot="0">
            <a:off x="11050202" y="2544842"/>
            <a:ext cx="5324184" cy="2650490"/>
          </a:xfrm>
          <a:prstGeom prst="rect">
            <a:avLst/>
          </a:prstGeom>
        </p:spPr>
        <p:txBody>
          <a:bodyPr anchor="t" rtlCol="false" tIns="0" lIns="0" bIns="0" rIns="0">
            <a:spAutoFit/>
          </a:bodyPr>
          <a:lstStyle/>
          <a:p>
            <a:pPr algn="l" marL="690882" indent="-345441" lvl="1">
              <a:lnSpc>
                <a:spcPts val="3520"/>
              </a:lnSpc>
              <a:buAutoNum type="arabicPeriod" startAt="1"/>
            </a:pPr>
            <a:r>
              <a:rPr lang="en-US" sz="3200">
                <a:solidFill>
                  <a:srgbClr val="005084"/>
                </a:solidFill>
                <a:latin typeface="KG Primary Penmanship"/>
                <a:ea typeface="KG Primary Penmanship"/>
                <a:cs typeface="KG Primary Penmanship"/>
                <a:sym typeface="KG Primary Penmanship"/>
              </a:rPr>
              <a:t> </a:t>
            </a:r>
            <a:r>
              <a:rPr lang="en-US" sz="3200">
                <a:solidFill>
                  <a:srgbClr val="005084"/>
                </a:solidFill>
                <a:latin typeface="KG Primary Penmanship"/>
                <a:ea typeface="KG Primary Penmanship"/>
                <a:cs typeface="KG Primary Penmanship"/>
                <a:sym typeface="KG Primary Penmanship"/>
              </a:rPr>
              <a:t>Draw three circles and colour them green, yellow, red.</a:t>
            </a:r>
          </a:p>
          <a:p>
            <a:pPr algn="l" marL="690882" indent="-345441" lvl="1">
              <a:lnSpc>
                <a:spcPts val="3520"/>
              </a:lnSpc>
              <a:buAutoNum type="arabicPeriod" startAt="1"/>
            </a:pPr>
            <a:r>
              <a:rPr lang="en-US" sz="3200">
                <a:solidFill>
                  <a:srgbClr val="005084"/>
                </a:solidFill>
                <a:latin typeface="KG Primary Penmanship"/>
                <a:ea typeface="KG Primary Penmanship"/>
                <a:cs typeface="KG Primary Penmanship"/>
                <a:sym typeface="KG Primary Penmanship"/>
              </a:rPr>
              <a:t> In each, write names or roles </a:t>
            </a:r>
          </a:p>
          <a:p>
            <a:pPr algn="l" marL="690882" indent="-345441" lvl="1">
              <a:lnSpc>
                <a:spcPts val="3520"/>
              </a:lnSpc>
              <a:buAutoNum type="arabicPeriod" startAt="1"/>
            </a:pPr>
            <a:r>
              <a:rPr lang="en-US" sz="3200">
                <a:solidFill>
                  <a:srgbClr val="005084"/>
                </a:solidFill>
                <a:latin typeface="KG Primary Penmanship"/>
                <a:ea typeface="KG Primary Penmanship"/>
                <a:cs typeface="KG Primary Penmanship"/>
                <a:sym typeface="KG Primary Penmanship"/>
              </a:rPr>
              <a:t> Add examples of contact </a:t>
            </a:r>
          </a:p>
          <a:p>
            <a:pPr algn="l" marL="690882" indent="-345441" lvl="1">
              <a:lnSpc>
                <a:spcPts val="3520"/>
              </a:lnSpc>
              <a:buAutoNum type="arabicPeriod" startAt="1"/>
            </a:pPr>
            <a:r>
              <a:rPr lang="en-US" sz="3200">
                <a:solidFill>
                  <a:srgbClr val="005084"/>
                </a:solidFill>
                <a:latin typeface="KG Primary Penmanship"/>
                <a:ea typeface="KG Primary Penmanship"/>
                <a:cs typeface="KG Primary Penmanship"/>
                <a:sym typeface="KG Primary Penmanship"/>
              </a:rPr>
              <a:t> Remind that there are no right or wrong answers</a:t>
            </a:r>
          </a:p>
        </p:txBody>
      </p:sp>
      <p:sp>
        <p:nvSpPr>
          <p:cNvPr name="TextBox 22" id="22"/>
          <p:cNvSpPr txBox="true"/>
          <p:nvPr/>
        </p:nvSpPr>
        <p:spPr>
          <a:xfrm rot="0">
            <a:off x="1698036" y="3618627"/>
            <a:ext cx="2347765"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Parents – Hug</a:t>
            </a:r>
          </a:p>
        </p:txBody>
      </p:sp>
      <p:sp>
        <p:nvSpPr>
          <p:cNvPr name="TextBox 23" id="23"/>
          <p:cNvSpPr txBox="true"/>
          <p:nvPr/>
        </p:nvSpPr>
        <p:spPr>
          <a:xfrm rot="0">
            <a:off x="5643792" y="5464989"/>
            <a:ext cx="2930883"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Friends – High-five</a:t>
            </a:r>
          </a:p>
        </p:txBody>
      </p:sp>
      <p:sp>
        <p:nvSpPr>
          <p:cNvPr name="TextBox 24" id="24"/>
          <p:cNvSpPr txBox="true"/>
          <p:nvPr/>
        </p:nvSpPr>
        <p:spPr>
          <a:xfrm rot="0">
            <a:off x="9756202" y="7330341"/>
            <a:ext cx="3314888"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Strangers - No touch</a:t>
            </a:r>
          </a:p>
        </p:txBody>
      </p:sp>
      <p:sp>
        <p:nvSpPr>
          <p:cNvPr name="Freeform 25" id="25"/>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1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0960" y="643772"/>
            <a:ext cx="16326829" cy="8903026"/>
            <a:chOff x="0" y="0"/>
            <a:chExt cx="160662311" cy="87609221"/>
          </a:xfrm>
        </p:grpSpPr>
        <p:sp>
          <p:nvSpPr>
            <p:cNvPr name="Freeform 3" id="3"/>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4" id="4"/>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5" id="5"/>
          <p:cNvSpPr/>
          <p:nvPr/>
        </p:nvSpPr>
        <p:spPr>
          <a:xfrm flipH="false" flipV="false" rot="0">
            <a:off x="869421" y="787288"/>
            <a:ext cx="16308368" cy="8859083"/>
          </a:xfrm>
          <a:custGeom>
            <a:avLst/>
            <a:gdLst/>
            <a:ahLst/>
            <a:cxnLst/>
            <a:rect r="r" b="b" t="t" l="l"/>
            <a:pathLst>
              <a:path h="8859083" w="16308368">
                <a:moveTo>
                  <a:pt x="0" y="0"/>
                </a:moveTo>
                <a:lnTo>
                  <a:pt x="16308368" y="0"/>
                </a:lnTo>
                <a:lnTo>
                  <a:pt x="16308368" y="8859083"/>
                </a:lnTo>
                <a:lnTo>
                  <a:pt x="0" y="8859083"/>
                </a:lnTo>
                <a:lnTo>
                  <a:pt x="0" y="0"/>
                </a:lnTo>
                <a:close/>
              </a:path>
            </a:pathLst>
          </a:custGeom>
          <a:blipFill>
            <a:blip r:embed="rId2">
              <a:alphaModFix amt="18000"/>
            </a:blip>
            <a:stretch>
              <a:fillRect l="0" t="-16611" r="0" b="-6266"/>
            </a:stretch>
          </a:blipFill>
        </p:spPr>
      </p:sp>
      <p:grpSp>
        <p:nvGrpSpPr>
          <p:cNvPr name="Group 6" id="6"/>
          <p:cNvGrpSpPr/>
          <p:nvPr/>
        </p:nvGrpSpPr>
        <p:grpSpPr>
          <a:xfrm rot="0">
            <a:off x="-619537" y="9595247"/>
            <a:ext cx="19527074" cy="2103256"/>
            <a:chOff x="0" y="0"/>
            <a:chExt cx="5142933" cy="553944"/>
          </a:xfrm>
        </p:grpSpPr>
        <p:sp>
          <p:nvSpPr>
            <p:cNvPr name="Freeform 7" id="7"/>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8" id="8"/>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5520678" y="-2178347"/>
            <a:ext cx="4564381" cy="4564381"/>
            <a:chOff x="0" y="0"/>
            <a:chExt cx="6085841" cy="6085841"/>
          </a:xfrm>
        </p:grpSpPr>
        <p:grpSp>
          <p:nvGrpSpPr>
            <p:cNvPr name="Group 10" id="10"/>
            <p:cNvGrpSpPr/>
            <p:nvPr/>
          </p:nvGrpSpPr>
          <p:grpSpPr>
            <a:xfrm rot="0">
              <a:off x="0" y="0"/>
              <a:ext cx="6085841" cy="608584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TextBox 14" id="14"/>
          <p:cNvSpPr txBox="true"/>
          <p:nvPr/>
        </p:nvSpPr>
        <p:spPr>
          <a:xfrm rot="0">
            <a:off x="5669604" y="1296643"/>
            <a:ext cx="7528805"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My personal space by colours</a:t>
            </a:r>
          </a:p>
        </p:txBody>
      </p:sp>
      <p:sp>
        <p:nvSpPr>
          <p:cNvPr name="TextBox 15" id="15"/>
          <p:cNvSpPr txBox="true"/>
          <p:nvPr/>
        </p:nvSpPr>
        <p:spPr>
          <a:xfrm rot="0">
            <a:off x="4115733" y="3325221"/>
            <a:ext cx="10636547" cy="3416303"/>
          </a:xfrm>
          <a:prstGeom prst="rect">
            <a:avLst/>
          </a:prstGeom>
        </p:spPr>
        <p:txBody>
          <a:bodyPr anchor="t" rtlCol="false" tIns="0" lIns="0" bIns="0" rIns="0">
            <a:spAutoFit/>
          </a:bodyPr>
          <a:lstStyle/>
          <a:p>
            <a:pPr algn="ctr">
              <a:lnSpc>
                <a:spcPts val="9099"/>
              </a:lnSpc>
              <a:spcBef>
                <a:spcPct val="0"/>
              </a:spcBef>
            </a:pPr>
            <a:r>
              <a:rPr lang="en-US" sz="6499">
                <a:solidFill>
                  <a:srgbClr val="005997"/>
                </a:solidFill>
                <a:latin typeface="KG Primary Penmanship"/>
                <a:ea typeface="KG Primary Penmanship"/>
                <a:cs typeface="KG Primary Penmanship"/>
                <a:sym typeface="KG Primary Penmanship"/>
              </a:rPr>
              <a:t>The people and the actions that we feel comfortable with differ from one another.</a:t>
            </a:r>
          </a:p>
        </p:txBody>
      </p:sp>
      <p:sp>
        <p:nvSpPr>
          <p:cNvPr name="Freeform 16" id="16"/>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4"/>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57212"/>
            <a:ext cx="16230600" cy="9038035"/>
          </a:xfrm>
          <a:custGeom>
            <a:avLst/>
            <a:gdLst/>
            <a:ahLst/>
            <a:cxnLst/>
            <a:rect r="r" b="b" t="t" l="l"/>
            <a:pathLst>
              <a:path h="9038035" w="16230600">
                <a:moveTo>
                  <a:pt x="0" y="0"/>
                </a:moveTo>
                <a:lnTo>
                  <a:pt x="16230600" y="0"/>
                </a:lnTo>
                <a:lnTo>
                  <a:pt x="16230600" y="9038035"/>
                </a:lnTo>
                <a:lnTo>
                  <a:pt x="0" y="9038035"/>
                </a:lnTo>
                <a:lnTo>
                  <a:pt x="0" y="0"/>
                </a:lnTo>
                <a:close/>
              </a:path>
            </a:pathLst>
          </a:custGeom>
          <a:blipFill>
            <a:blip r:embed="rId2">
              <a:alphaModFix amt="21999"/>
            </a:blip>
            <a:stretch>
              <a:fillRect l="0" t="-8251" r="0" b="-8251"/>
            </a:stretch>
          </a:blipFill>
        </p:spPr>
      </p:sp>
      <p:grpSp>
        <p:nvGrpSpPr>
          <p:cNvPr name="Group 3" id="3"/>
          <p:cNvGrpSpPr/>
          <p:nvPr/>
        </p:nvGrpSpPr>
        <p:grpSpPr>
          <a:xfrm rot="0">
            <a:off x="-619537" y="9595247"/>
            <a:ext cx="19527074" cy="2103256"/>
            <a:chOff x="0" y="0"/>
            <a:chExt cx="5142933" cy="553944"/>
          </a:xfrm>
        </p:grpSpPr>
        <p:sp>
          <p:nvSpPr>
            <p:cNvPr name="Freeform 4" id="4"/>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5" id="5"/>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1" id="11"/>
          <p:cNvSpPr/>
          <p:nvPr/>
        </p:nvSpPr>
        <p:spPr>
          <a:xfrm flipH="false" flipV="false" rot="0">
            <a:off x="7740950" y="6709410"/>
            <a:ext cx="1099494" cy="1672234"/>
          </a:xfrm>
          <a:custGeom>
            <a:avLst/>
            <a:gdLst/>
            <a:ahLst/>
            <a:cxnLst/>
            <a:rect r="r" b="b" t="t" l="l"/>
            <a:pathLst>
              <a:path h="1672234" w="1099494">
                <a:moveTo>
                  <a:pt x="0" y="0"/>
                </a:moveTo>
                <a:lnTo>
                  <a:pt x="1099493" y="0"/>
                </a:lnTo>
                <a:lnTo>
                  <a:pt x="1099493" y="1672233"/>
                </a:lnTo>
                <a:lnTo>
                  <a:pt x="0" y="1672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3678853" y="4095632"/>
            <a:ext cx="10930293" cy="1400174"/>
          </a:xfrm>
          <a:prstGeom prst="rect">
            <a:avLst/>
          </a:prstGeom>
        </p:spPr>
        <p:txBody>
          <a:bodyPr anchor="t" rtlCol="false" tIns="0" lIns="0" bIns="0" rIns="0">
            <a:spAutoFit/>
          </a:bodyPr>
          <a:lstStyle/>
          <a:p>
            <a:pPr algn="ctr">
              <a:lnSpc>
                <a:spcPts val="5399"/>
              </a:lnSpc>
            </a:pPr>
            <a:r>
              <a:rPr lang="en-US" b="true" sz="5999">
                <a:solidFill>
                  <a:srgbClr val="005084"/>
                </a:solidFill>
                <a:latin typeface="Open Sans 1 Bold"/>
                <a:ea typeface="Open Sans 1 Bold"/>
                <a:cs typeface="Open Sans 1 Bold"/>
                <a:sym typeface="Open Sans 1 Bold"/>
              </a:rPr>
              <a:t>Wo</a:t>
            </a:r>
            <a:r>
              <a:rPr lang="en-US" b="true" sz="5999">
                <a:solidFill>
                  <a:srgbClr val="005084"/>
                </a:solidFill>
                <a:latin typeface="Open Sans 1 Bold"/>
                <a:ea typeface="Open Sans 1 Bold"/>
                <a:cs typeface="Open Sans 1 Bold"/>
                <a:sym typeface="Open Sans 1 Bold"/>
              </a:rPr>
              <a:t>rds that build, Words that hurt</a:t>
            </a:r>
          </a:p>
        </p:txBody>
      </p:sp>
      <p:sp>
        <p:nvSpPr>
          <p:cNvPr name="TextBox 13" id="13"/>
          <p:cNvSpPr txBox="true"/>
          <p:nvPr/>
        </p:nvSpPr>
        <p:spPr>
          <a:xfrm rot="0">
            <a:off x="4853478" y="1171575"/>
            <a:ext cx="8581044" cy="582930"/>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ARTEMIS Activities</a:t>
            </a:r>
          </a:p>
        </p:txBody>
      </p:sp>
      <p:sp>
        <p:nvSpPr>
          <p:cNvPr name="TextBox 14" id="14"/>
          <p:cNvSpPr txBox="true"/>
          <p:nvPr/>
        </p:nvSpPr>
        <p:spPr>
          <a:xfrm rot="0">
            <a:off x="9504322" y="7303592"/>
            <a:ext cx="2534551"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Duration: 30-35'</a:t>
            </a:r>
          </a:p>
        </p:txBody>
      </p:sp>
      <p:sp>
        <p:nvSpPr>
          <p:cNvPr name="Freeform 15" id="15"/>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57212"/>
            <a:ext cx="16230600" cy="9038035"/>
          </a:xfrm>
          <a:custGeom>
            <a:avLst/>
            <a:gdLst/>
            <a:ahLst/>
            <a:cxnLst/>
            <a:rect r="r" b="b" t="t" l="l"/>
            <a:pathLst>
              <a:path h="9038035" w="16230600">
                <a:moveTo>
                  <a:pt x="0" y="0"/>
                </a:moveTo>
                <a:lnTo>
                  <a:pt x="16230600" y="0"/>
                </a:lnTo>
                <a:lnTo>
                  <a:pt x="16230600" y="9038035"/>
                </a:lnTo>
                <a:lnTo>
                  <a:pt x="0" y="9038035"/>
                </a:lnTo>
                <a:lnTo>
                  <a:pt x="0" y="0"/>
                </a:lnTo>
                <a:close/>
              </a:path>
            </a:pathLst>
          </a:custGeom>
          <a:blipFill>
            <a:blip r:embed="rId2">
              <a:alphaModFix amt="21999"/>
            </a:blip>
            <a:stretch>
              <a:fillRect l="0" t="-8251" r="0" b="-8251"/>
            </a:stretch>
          </a:blipFill>
        </p:spPr>
      </p:sp>
      <p:sp>
        <p:nvSpPr>
          <p:cNvPr name="Freeform 3" id="3"/>
          <p:cNvSpPr/>
          <p:nvPr/>
        </p:nvSpPr>
        <p:spPr>
          <a:xfrm flipH="false" flipV="false" rot="0">
            <a:off x="1028700" y="4452691"/>
            <a:ext cx="3909934" cy="1381618"/>
          </a:xfrm>
          <a:custGeom>
            <a:avLst/>
            <a:gdLst/>
            <a:ahLst/>
            <a:cxnLst/>
            <a:rect r="r" b="b" t="t" l="l"/>
            <a:pathLst>
              <a:path h="1381618" w="3909934">
                <a:moveTo>
                  <a:pt x="0" y="0"/>
                </a:moveTo>
                <a:lnTo>
                  <a:pt x="3909934" y="0"/>
                </a:lnTo>
                <a:lnTo>
                  <a:pt x="3909934" y="1381618"/>
                </a:lnTo>
                <a:lnTo>
                  <a:pt x="0" y="1381618"/>
                </a:lnTo>
                <a:lnTo>
                  <a:pt x="0" y="0"/>
                </a:lnTo>
                <a:close/>
              </a:path>
            </a:pathLst>
          </a:custGeom>
          <a:blipFill>
            <a:blip r:embed="rId3"/>
            <a:stretch>
              <a:fillRect l="0" t="0" r="-8309" b="0"/>
            </a:stretch>
          </a:blipFill>
        </p:spPr>
      </p:sp>
      <p:grpSp>
        <p:nvGrpSpPr>
          <p:cNvPr name="Group 4" id="4"/>
          <p:cNvGrpSpPr/>
          <p:nvPr/>
        </p:nvGrpSpPr>
        <p:grpSpPr>
          <a:xfrm rot="0">
            <a:off x="-619537" y="9595247"/>
            <a:ext cx="19527074" cy="2103256"/>
            <a:chOff x="0" y="0"/>
            <a:chExt cx="5142933" cy="553944"/>
          </a:xfrm>
        </p:grpSpPr>
        <p:sp>
          <p:nvSpPr>
            <p:cNvPr name="Freeform 5" id="5"/>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6" id="6"/>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5520678" y="-2178347"/>
            <a:ext cx="4564381" cy="4564381"/>
            <a:chOff x="0" y="0"/>
            <a:chExt cx="6085841" cy="6085841"/>
          </a:xfrm>
        </p:grpSpPr>
        <p:grpSp>
          <p:nvGrpSpPr>
            <p:cNvPr name="Group 8" id="8"/>
            <p:cNvGrpSpPr/>
            <p:nvPr/>
          </p:nvGrpSpPr>
          <p:grpSpPr>
            <a:xfrm rot="0">
              <a:off x="0" y="0"/>
              <a:ext cx="6085841" cy="608584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4"/>
              <a:stretch>
                <a:fillRect l="0" t="0" r="-39" b="-19081"/>
              </a:stretch>
            </a:blipFill>
          </p:spPr>
        </p:sp>
      </p:grpSp>
      <p:sp>
        <p:nvSpPr>
          <p:cNvPr name="Freeform 12" id="12"/>
          <p:cNvSpPr/>
          <p:nvPr/>
        </p:nvSpPr>
        <p:spPr>
          <a:xfrm flipH="false" flipV="false" rot="0">
            <a:off x="6723238" y="2386034"/>
            <a:ext cx="9969494" cy="6991107"/>
          </a:xfrm>
          <a:custGeom>
            <a:avLst/>
            <a:gdLst/>
            <a:ahLst/>
            <a:cxnLst/>
            <a:rect r="r" b="b" t="t" l="l"/>
            <a:pathLst>
              <a:path h="6991107" w="9969494">
                <a:moveTo>
                  <a:pt x="0" y="0"/>
                </a:moveTo>
                <a:lnTo>
                  <a:pt x="9969494" y="0"/>
                </a:lnTo>
                <a:lnTo>
                  <a:pt x="9969494" y="6991108"/>
                </a:lnTo>
                <a:lnTo>
                  <a:pt x="0" y="6991108"/>
                </a:lnTo>
                <a:lnTo>
                  <a:pt x="0" y="0"/>
                </a:lnTo>
                <a:close/>
              </a:path>
            </a:pathLst>
          </a:custGeom>
          <a:blipFill>
            <a:blip r:embed="rId5"/>
            <a:stretch>
              <a:fillRect l="0" t="0" r="0" b="0"/>
            </a:stretch>
          </a:blipFill>
        </p:spPr>
      </p:sp>
      <p:sp>
        <p:nvSpPr>
          <p:cNvPr name="Freeform 13" id="13"/>
          <p:cNvSpPr/>
          <p:nvPr/>
        </p:nvSpPr>
        <p:spPr>
          <a:xfrm flipH="false" flipV="false" rot="0">
            <a:off x="11355000" y="1770804"/>
            <a:ext cx="1219702" cy="1029123"/>
          </a:xfrm>
          <a:custGeom>
            <a:avLst/>
            <a:gdLst/>
            <a:ahLst/>
            <a:cxnLst/>
            <a:rect r="r" b="b" t="t" l="l"/>
            <a:pathLst>
              <a:path h="1029123" w="1219702">
                <a:moveTo>
                  <a:pt x="0" y="0"/>
                </a:moveTo>
                <a:lnTo>
                  <a:pt x="1219702" y="0"/>
                </a:lnTo>
                <a:lnTo>
                  <a:pt x="1219702" y="1029123"/>
                </a:lnTo>
                <a:lnTo>
                  <a:pt x="0" y="1029123"/>
                </a:lnTo>
                <a:lnTo>
                  <a:pt x="0" y="0"/>
                </a:lnTo>
                <a:close/>
              </a:path>
            </a:pathLst>
          </a:custGeom>
          <a:blipFill>
            <a:blip r:embed="rId6"/>
            <a:stretch>
              <a:fillRect l="0" t="0" r="0" b="0"/>
            </a:stretch>
          </a:blipFill>
        </p:spPr>
      </p:sp>
      <p:sp>
        <p:nvSpPr>
          <p:cNvPr name="TextBox 14" id="14"/>
          <p:cNvSpPr txBox="true"/>
          <p:nvPr/>
        </p:nvSpPr>
        <p:spPr>
          <a:xfrm rot="0">
            <a:off x="4788457" y="1132628"/>
            <a:ext cx="8711086"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Words that build, Words that hurt</a:t>
            </a:r>
          </a:p>
        </p:txBody>
      </p:sp>
      <p:sp>
        <p:nvSpPr>
          <p:cNvPr name="TextBox 15" id="15"/>
          <p:cNvSpPr txBox="true"/>
          <p:nvPr/>
        </p:nvSpPr>
        <p:spPr>
          <a:xfrm rot="0">
            <a:off x="7763660" y="2951480"/>
            <a:ext cx="8762872" cy="4403090"/>
          </a:xfrm>
          <a:prstGeom prst="rect">
            <a:avLst/>
          </a:prstGeom>
        </p:spPr>
        <p:txBody>
          <a:bodyPr anchor="t" rtlCol="false" tIns="0" lIns="0" bIns="0" rIns="0">
            <a:spAutoFit/>
          </a:bodyPr>
          <a:lstStyle/>
          <a:p>
            <a:pPr algn="l" marL="690882" indent="-345441" lvl="1">
              <a:lnSpc>
                <a:spcPts val="3520"/>
              </a:lnSpc>
              <a:buAutoNum type="arabicPeriod" startAt="1"/>
            </a:pPr>
            <a:r>
              <a:rPr lang="en-US" sz="3200">
                <a:solidFill>
                  <a:srgbClr val="005084"/>
                </a:solidFill>
                <a:latin typeface="KG Primary Penmanship"/>
                <a:ea typeface="KG Primary Penmanship"/>
                <a:cs typeface="KG Primary Penmanship"/>
                <a:sym typeface="KG Primary Penmanship"/>
              </a:rPr>
              <a:t> B</a:t>
            </a:r>
            <a:r>
              <a:rPr lang="en-US" sz="3200">
                <a:solidFill>
                  <a:srgbClr val="005084"/>
                </a:solidFill>
                <a:latin typeface="KG Primary Penmanship"/>
                <a:ea typeface="KG Primary Penmanship"/>
                <a:cs typeface="KG Primary Penmanship"/>
                <a:sym typeface="KG Primary Penmanship"/>
              </a:rPr>
              <a:t>egin with a short discussion: “How do words make us feel? Can words hurt? Can words help?”.  </a:t>
            </a:r>
          </a:p>
          <a:p>
            <a:pPr algn="l" marL="690882" indent="-345441" lvl="1">
              <a:lnSpc>
                <a:spcPts val="3520"/>
              </a:lnSpc>
              <a:buAutoNum type="arabicPeriod" startAt="1"/>
            </a:pPr>
            <a:r>
              <a:rPr lang="en-US" sz="3200">
                <a:solidFill>
                  <a:srgbClr val="005084"/>
                </a:solidFill>
                <a:latin typeface="KG Primary Penmanship"/>
                <a:ea typeface="KG Primary Penmanship"/>
                <a:cs typeface="KG Primary Penmanship"/>
                <a:sym typeface="KG Primary Penmanship"/>
              </a:rPr>
              <a:t>Distribute strips of paper or sticky notes. Ask each student to write down one example of a word or phrase that could hurt someone (e.g., name-calling, mocking) and one that could build someone up (e.g., compliments, encouragement).  </a:t>
            </a:r>
          </a:p>
          <a:p>
            <a:pPr algn="l" marL="690882" indent="-345441" lvl="1">
              <a:lnSpc>
                <a:spcPts val="3520"/>
              </a:lnSpc>
              <a:buAutoNum type="arabicPeriod" startAt="1"/>
            </a:pPr>
            <a:r>
              <a:rPr lang="en-US" sz="3200">
                <a:solidFill>
                  <a:srgbClr val="005084"/>
                </a:solidFill>
                <a:latin typeface="KG Primary Penmanship"/>
                <a:ea typeface="KG Primary Penmanship"/>
                <a:cs typeface="KG Primary Penmanship"/>
                <a:sym typeface="KG Primary Penmanship"/>
              </a:rPr>
              <a:t>Students place their notes on the correct poster: “Words that Hurt” or “Words that Build”. Read a few examples aloud (without naming who wrote them).  </a:t>
            </a:r>
          </a:p>
        </p:txBody>
      </p:sp>
      <p:sp>
        <p:nvSpPr>
          <p:cNvPr name="TextBox 16" id="16"/>
          <p:cNvSpPr txBox="true"/>
          <p:nvPr/>
        </p:nvSpPr>
        <p:spPr>
          <a:xfrm rot="0">
            <a:off x="1480011" y="4802188"/>
            <a:ext cx="3007312" cy="720725"/>
          </a:xfrm>
          <a:prstGeom prst="rect">
            <a:avLst/>
          </a:prstGeom>
        </p:spPr>
        <p:txBody>
          <a:bodyPr anchor="t" rtlCol="false" tIns="0" lIns="0" bIns="0" rIns="0">
            <a:spAutoFit/>
          </a:bodyPr>
          <a:lstStyle/>
          <a:p>
            <a:pPr algn="l">
              <a:lnSpc>
                <a:spcPts val="5499"/>
              </a:lnSpc>
            </a:pPr>
            <a:r>
              <a:rPr lang="en-US" sz="4999">
                <a:solidFill>
                  <a:srgbClr val="005084"/>
                </a:solidFill>
                <a:latin typeface="KG Primary Penmanship"/>
                <a:ea typeface="KG Primary Penmanship"/>
                <a:cs typeface="KG Primary Penmanship"/>
                <a:sym typeface="KG Primary Penmanship"/>
              </a:rPr>
              <a:t>Instructions</a:t>
            </a:r>
          </a:p>
        </p:txBody>
      </p:sp>
      <p:sp>
        <p:nvSpPr>
          <p:cNvPr name="Freeform 17" id="17"/>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7"/>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9759" y="59579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3424747" y="3209313"/>
            <a:ext cx="4210145" cy="4162781"/>
          </a:xfrm>
          <a:custGeom>
            <a:avLst/>
            <a:gdLst/>
            <a:ahLst/>
            <a:cxnLst/>
            <a:rect r="r" b="b" t="t" l="l"/>
            <a:pathLst>
              <a:path h="4162781" w="4210145">
                <a:moveTo>
                  <a:pt x="0" y="0"/>
                </a:moveTo>
                <a:lnTo>
                  <a:pt x="4210145" y="0"/>
                </a:lnTo>
                <a:lnTo>
                  <a:pt x="4210145" y="4162781"/>
                </a:lnTo>
                <a:lnTo>
                  <a:pt x="0" y="4162781"/>
                </a:lnTo>
                <a:lnTo>
                  <a:pt x="0" y="0"/>
                </a:lnTo>
                <a:close/>
              </a:path>
            </a:pathLst>
          </a:custGeom>
          <a:blipFill>
            <a:blip r:embed="rId4"/>
            <a:stretch>
              <a:fillRect l="0" t="0" r="0" b="0"/>
            </a:stretch>
          </a:blipFill>
        </p:spPr>
      </p:sp>
      <p:sp>
        <p:nvSpPr>
          <p:cNvPr name="TextBox 16" id="16"/>
          <p:cNvSpPr txBox="true"/>
          <p:nvPr/>
        </p:nvSpPr>
        <p:spPr>
          <a:xfrm rot="0">
            <a:off x="4693246" y="1133475"/>
            <a:ext cx="8812024"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Words that build, Words that hurt</a:t>
            </a:r>
          </a:p>
        </p:txBody>
      </p:sp>
      <p:sp>
        <p:nvSpPr>
          <p:cNvPr name="TextBox 17" id="17"/>
          <p:cNvSpPr txBox="true"/>
          <p:nvPr/>
        </p:nvSpPr>
        <p:spPr>
          <a:xfrm rot="0">
            <a:off x="3691439" y="2066312"/>
            <a:ext cx="10815637" cy="668020"/>
          </a:xfrm>
          <a:prstGeom prst="rect">
            <a:avLst/>
          </a:prstGeom>
        </p:spPr>
        <p:txBody>
          <a:bodyPr anchor="t" rtlCol="false" tIns="0" lIns="0" bIns="0" rIns="0">
            <a:spAutoFit/>
          </a:bodyPr>
          <a:lstStyle/>
          <a:p>
            <a:pPr algn="l">
              <a:lnSpc>
                <a:spcPts val="5059"/>
              </a:lnSpc>
            </a:pPr>
            <a:r>
              <a:rPr lang="en-US" sz="4599">
                <a:solidFill>
                  <a:srgbClr val="005084"/>
                </a:solidFill>
                <a:latin typeface="KG Primary Penmanship"/>
                <a:ea typeface="KG Primary Penmanship"/>
                <a:cs typeface="KG Primary Penmanship"/>
                <a:sym typeface="KG Primary Penmanship"/>
              </a:rPr>
              <a:t>We all have the power to choose respectful language</a:t>
            </a:r>
          </a:p>
        </p:txBody>
      </p:sp>
      <p:sp>
        <p:nvSpPr>
          <p:cNvPr name="Freeform 18" id="18"/>
          <p:cNvSpPr/>
          <p:nvPr/>
        </p:nvSpPr>
        <p:spPr>
          <a:xfrm flipH="false" flipV="false" rot="0">
            <a:off x="9661199" y="3209313"/>
            <a:ext cx="4210145" cy="4162781"/>
          </a:xfrm>
          <a:custGeom>
            <a:avLst/>
            <a:gdLst/>
            <a:ahLst/>
            <a:cxnLst/>
            <a:rect r="r" b="b" t="t" l="l"/>
            <a:pathLst>
              <a:path h="4162781" w="4210145">
                <a:moveTo>
                  <a:pt x="0" y="0"/>
                </a:moveTo>
                <a:lnTo>
                  <a:pt x="4210145" y="0"/>
                </a:lnTo>
                <a:lnTo>
                  <a:pt x="4210145" y="4162781"/>
                </a:lnTo>
                <a:lnTo>
                  <a:pt x="0" y="4162781"/>
                </a:lnTo>
                <a:lnTo>
                  <a:pt x="0" y="0"/>
                </a:lnTo>
                <a:close/>
              </a:path>
            </a:pathLst>
          </a:custGeom>
          <a:blipFill>
            <a:blip r:embed="rId5"/>
            <a:stretch>
              <a:fillRect l="0" t="0" r="0" b="0"/>
            </a:stretch>
          </a:blipFill>
        </p:spPr>
      </p:sp>
      <p:sp>
        <p:nvSpPr>
          <p:cNvPr name="TextBox 19" id="19"/>
          <p:cNvSpPr txBox="true"/>
          <p:nvPr/>
        </p:nvSpPr>
        <p:spPr>
          <a:xfrm rot="0">
            <a:off x="3832907" y="5053377"/>
            <a:ext cx="3393826" cy="668020"/>
          </a:xfrm>
          <a:prstGeom prst="rect">
            <a:avLst/>
          </a:prstGeom>
        </p:spPr>
        <p:txBody>
          <a:bodyPr anchor="t" rtlCol="false" tIns="0" lIns="0" bIns="0" rIns="0">
            <a:spAutoFit/>
          </a:bodyPr>
          <a:lstStyle/>
          <a:p>
            <a:pPr algn="l">
              <a:lnSpc>
                <a:spcPts val="5059"/>
              </a:lnSpc>
            </a:pPr>
            <a:r>
              <a:rPr lang="en-US" sz="4599">
                <a:solidFill>
                  <a:srgbClr val="FFFFFF"/>
                </a:solidFill>
                <a:latin typeface="KG Primary Penmanship"/>
                <a:ea typeface="KG Primary Penmanship"/>
                <a:cs typeface="KG Primary Penmanship"/>
                <a:sym typeface="KG Primary Penmanship"/>
              </a:rPr>
              <a:t>Words that Build</a:t>
            </a:r>
          </a:p>
        </p:txBody>
      </p:sp>
      <p:sp>
        <p:nvSpPr>
          <p:cNvPr name="TextBox 20" id="20"/>
          <p:cNvSpPr txBox="true"/>
          <p:nvPr/>
        </p:nvSpPr>
        <p:spPr>
          <a:xfrm rot="0">
            <a:off x="10111445" y="5053377"/>
            <a:ext cx="3393826" cy="668020"/>
          </a:xfrm>
          <a:prstGeom prst="rect">
            <a:avLst/>
          </a:prstGeom>
        </p:spPr>
        <p:txBody>
          <a:bodyPr anchor="t" rtlCol="false" tIns="0" lIns="0" bIns="0" rIns="0">
            <a:spAutoFit/>
          </a:bodyPr>
          <a:lstStyle/>
          <a:p>
            <a:pPr algn="l">
              <a:lnSpc>
                <a:spcPts val="5059"/>
              </a:lnSpc>
            </a:pPr>
            <a:r>
              <a:rPr lang="en-US" sz="4599">
                <a:solidFill>
                  <a:srgbClr val="FFFFFF"/>
                </a:solidFill>
                <a:latin typeface="KG Primary Penmanship"/>
                <a:ea typeface="KG Primary Penmanship"/>
                <a:cs typeface="KG Primary Penmanship"/>
                <a:sym typeface="KG Primary Penmanship"/>
              </a:rPr>
              <a:t>Words that Hurt</a:t>
            </a:r>
          </a:p>
        </p:txBody>
      </p:sp>
      <p:sp>
        <p:nvSpPr>
          <p:cNvPr name="TextBox 21" id="21"/>
          <p:cNvSpPr txBox="true"/>
          <p:nvPr/>
        </p:nvSpPr>
        <p:spPr>
          <a:xfrm rot="-737894">
            <a:off x="1171523" y="3820765"/>
            <a:ext cx="2125327"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You’re weird </a:t>
            </a:r>
          </a:p>
        </p:txBody>
      </p:sp>
      <p:sp>
        <p:nvSpPr>
          <p:cNvPr name="TextBox 22" id="22"/>
          <p:cNvSpPr txBox="true"/>
          <p:nvPr/>
        </p:nvSpPr>
        <p:spPr>
          <a:xfrm rot="1254160">
            <a:off x="8194879" y="7349739"/>
            <a:ext cx="1798562"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You’re gey</a:t>
            </a:r>
          </a:p>
        </p:txBody>
      </p:sp>
      <p:sp>
        <p:nvSpPr>
          <p:cNvPr name="TextBox 23" id="23"/>
          <p:cNvSpPr txBox="true"/>
          <p:nvPr/>
        </p:nvSpPr>
        <p:spPr>
          <a:xfrm rot="-1439868">
            <a:off x="13350869" y="6775890"/>
            <a:ext cx="3720624"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You’re crying like a girl</a:t>
            </a:r>
          </a:p>
        </p:txBody>
      </p:sp>
      <p:sp>
        <p:nvSpPr>
          <p:cNvPr name="TextBox 24" id="24"/>
          <p:cNvSpPr txBox="true"/>
          <p:nvPr/>
        </p:nvSpPr>
        <p:spPr>
          <a:xfrm rot="1252133">
            <a:off x="1664641" y="7532257"/>
            <a:ext cx="4662000" cy="10077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Why don’t you play football? </a:t>
            </a:r>
          </a:p>
          <a:p>
            <a:pPr algn="l">
              <a:lnSpc>
                <a:spcPts val="3960"/>
              </a:lnSpc>
            </a:pPr>
            <a:r>
              <a:rPr lang="en-US" sz="3600">
                <a:solidFill>
                  <a:srgbClr val="005084"/>
                </a:solidFill>
                <a:latin typeface="KG Primary Penmanship"/>
                <a:ea typeface="KG Primary Penmanship"/>
                <a:cs typeface="KG Primary Penmanship"/>
                <a:sym typeface="KG Primary Penmanship"/>
              </a:rPr>
              <a:t>Are you a little girl?</a:t>
            </a:r>
          </a:p>
        </p:txBody>
      </p:sp>
      <p:sp>
        <p:nvSpPr>
          <p:cNvPr name="TextBox 25" id="25"/>
          <p:cNvSpPr txBox="true"/>
          <p:nvPr/>
        </p:nvSpPr>
        <p:spPr>
          <a:xfrm rot="1404283">
            <a:off x="13690833" y="3682208"/>
            <a:ext cx="3648339" cy="10077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It’s fine. Do you want to join us later?</a:t>
            </a:r>
          </a:p>
        </p:txBody>
      </p:sp>
      <p:sp>
        <p:nvSpPr>
          <p:cNvPr name="TextBox 26" id="26"/>
          <p:cNvSpPr txBox="true"/>
          <p:nvPr/>
        </p:nvSpPr>
        <p:spPr>
          <a:xfrm rot="415315">
            <a:off x="10690654" y="8659314"/>
            <a:ext cx="2475087" cy="512445"/>
          </a:xfrm>
          <a:prstGeom prst="rect">
            <a:avLst/>
          </a:prstGeom>
        </p:spPr>
        <p:txBody>
          <a:bodyPr anchor="t" rtlCol="false" tIns="0" lIns="0" bIns="0" rIns="0">
            <a:spAutoFit/>
          </a:bodyPr>
          <a:lstStyle/>
          <a:p>
            <a:pPr algn="l">
              <a:lnSpc>
                <a:spcPts val="3960"/>
              </a:lnSpc>
            </a:pPr>
            <a:r>
              <a:rPr lang="en-US" sz="3600">
                <a:solidFill>
                  <a:srgbClr val="005084"/>
                </a:solidFill>
                <a:latin typeface="KG Primary Penmanship"/>
                <a:ea typeface="KG Primary Penmanship"/>
                <a:cs typeface="KG Primary Penmanship"/>
                <a:sym typeface="KG Primary Penmanship"/>
              </a:rPr>
              <a:t>You’re beautiful</a:t>
            </a:r>
          </a:p>
        </p:txBody>
      </p:sp>
      <p:sp>
        <p:nvSpPr>
          <p:cNvPr name="Freeform 27" id="27"/>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0960" y="643772"/>
            <a:ext cx="16326829" cy="8903026"/>
            <a:chOff x="0" y="0"/>
            <a:chExt cx="160662311" cy="87609221"/>
          </a:xfrm>
        </p:grpSpPr>
        <p:sp>
          <p:nvSpPr>
            <p:cNvPr name="Freeform 3" id="3"/>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4" id="4"/>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grpSp>
        <p:nvGrpSpPr>
          <p:cNvPr name="Group 5" id="5"/>
          <p:cNvGrpSpPr/>
          <p:nvPr/>
        </p:nvGrpSpPr>
        <p:grpSpPr>
          <a:xfrm rot="0">
            <a:off x="-619537" y="9595247"/>
            <a:ext cx="19527074" cy="2103256"/>
            <a:chOff x="0" y="0"/>
            <a:chExt cx="5142933" cy="553944"/>
          </a:xfrm>
        </p:grpSpPr>
        <p:sp>
          <p:nvSpPr>
            <p:cNvPr name="Freeform 6" id="6"/>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7" id="7"/>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5520678" y="-2178347"/>
            <a:ext cx="4564381" cy="4564381"/>
            <a:chOff x="0" y="0"/>
            <a:chExt cx="6085841" cy="6085841"/>
          </a:xfrm>
        </p:grpSpPr>
        <p:grpSp>
          <p:nvGrpSpPr>
            <p:cNvPr name="Group 9" id="9"/>
            <p:cNvGrpSpPr/>
            <p:nvPr/>
          </p:nvGrpSpPr>
          <p:grpSpPr>
            <a:xfrm rot="0">
              <a:off x="0" y="0"/>
              <a:ext cx="6085841" cy="6085841"/>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2"/>
              <a:stretch>
                <a:fillRect l="0" t="0" r="-39" b="-19081"/>
              </a:stretch>
            </a:blipFill>
          </p:spPr>
        </p:sp>
      </p:grpSp>
      <p:sp>
        <p:nvSpPr>
          <p:cNvPr name="Freeform 13" id="13"/>
          <p:cNvSpPr/>
          <p:nvPr/>
        </p:nvSpPr>
        <p:spPr>
          <a:xfrm flipH="false" flipV="false" rot="0">
            <a:off x="1028700" y="820960"/>
            <a:ext cx="16149089" cy="8725838"/>
          </a:xfrm>
          <a:custGeom>
            <a:avLst/>
            <a:gdLst/>
            <a:ahLst/>
            <a:cxnLst/>
            <a:rect r="r" b="b" t="t" l="l"/>
            <a:pathLst>
              <a:path h="8725838" w="16149089">
                <a:moveTo>
                  <a:pt x="0" y="0"/>
                </a:moveTo>
                <a:lnTo>
                  <a:pt x="16149089" y="0"/>
                </a:lnTo>
                <a:lnTo>
                  <a:pt x="16149089" y="8725839"/>
                </a:lnTo>
                <a:lnTo>
                  <a:pt x="0" y="8725839"/>
                </a:lnTo>
                <a:lnTo>
                  <a:pt x="0" y="0"/>
                </a:lnTo>
                <a:close/>
              </a:path>
            </a:pathLst>
          </a:custGeom>
          <a:blipFill>
            <a:blip r:embed="rId3">
              <a:alphaModFix amt="28000"/>
            </a:blip>
            <a:stretch>
              <a:fillRect l="0" t="-14081" r="0" b="-14081"/>
            </a:stretch>
          </a:blipFill>
        </p:spPr>
      </p:sp>
      <p:sp>
        <p:nvSpPr>
          <p:cNvPr name="TextBox 14" id="14"/>
          <p:cNvSpPr txBox="true"/>
          <p:nvPr/>
        </p:nvSpPr>
        <p:spPr>
          <a:xfrm rot="0">
            <a:off x="4637650" y="1280841"/>
            <a:ext cx="8753448" cy="504826"/>
          </a:xfrm>
          <a:prstGeom prst="rect">
            <a:avLst/>
          </a:prstGeom>
        </p:spPr>
        <p:txBody>
          <a:bodyPr anchor="t" rtlCol="false" tIns="0" lIns="0" bIns="0" rIns="0">
            <a:spAutoFit/>
          </a:bodyPr>
          <a:lstStyle/>
          <a:p>
            <a:pPr algn="l">
              <a:lnSpc>
                <a:spcPts val="3600"/>
              </a:lnSpc>
            </a:pPr>
            <a:r>
              <a:rPr lang="en-US" sz="4000" b="true">
                <a:solidFill>
                  <a:srgbClr val="005997"/>
                </a:solidFill>
                <a:latin typeface="Open Sans 1 Bold"/>
                <a:ea typeface="Open Sans 1 Bold"/>
                <a:cs typeface="Open Sans 1 Bold"/>
                <a:sym typeface="Open Sans 1 Bold"/>
              </a:rPr>
              <a:t>Words that build, Words that hurt</a:t>
            </a:r>
          </a:p>
        </p:txBody>
      </p:sp>
      <p:sp>
        <p:nvSpPr>
          <p:cNvPr name="TextBox 15" id="15"/>
          <p:cNvSpPr txBox="true"/>
          <p:nvPr/>
        </p:nvSpPr>
        <p:spPr>
          <a:xfrm rot="0">
            <a:off x="4111470" y="3893065"/>
            <a:ext cx="10390308" cy="2273300"/>
          </a:xfrm>
          <a:prstGeom prst="rect">
            <a:avLst/>
          </a:prstGeom>
        </p:spPr>
        <p:txBody>
          <a:bodyPr anchor="t" rtlCol="false" tIns="0" lIns="0" bIns="0" rIns="0">
            <a:spAutoFit/>
          </a:bodyPr>
          <a:lstStyle/>
          <a:p>
            <a:pPr algn="ctr">
              <a:lnSpc>
                <a:spcPts val="9100"/>
              </a:lnSpc>
              <a:spcBef>
                <a:spcPct val="0"/>
              </a:spcBef>
            </a:pPr>
            <a:r>
              <a:rPr lang="en-US" sz="6500">
                <a:solidFill>
                  <a:srgbClr val="005997"/>
                </a:solidFill>
                <a:latin typeface="KG Primary Penmanship"/>
                <a:ea typeface="KG Primary Penmanship"/>
                <a:cs typeface="KG Primary Penmanship"/>
                <a:sym typeface="KG Primary Penmanship"/>
              </a:rPr>
              <a:t>What new words will you start using more often?</a:t>
            </a:r>
          </a:p>
        </p:txBody>
      </p:sp>
      <p:sp>
        <p:nvSpPr>
          <p:cNvPr name="Freeform 16" id="16"/>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4"/>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88603" y="811649"/>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sp>
        <p:nvSpPr>
          <p:cNvPr name="Freeform 7" id="7"/>
          <p:cNvSpPr/>
          <p:nvPr/>
        </p:nvSpPr>
        <p:spPr>
          <a:xfrm flipH="false" flipV="false" rot="0">
            <a:off x="10040834" y="4501873"/>
            <a:ext cx="3229696" cy="3015729"/>
          </a:xfrm>
          <a:custGeom>
            <a:avLst/>
            <a:gdLst/>
            <a:ahLst/>
            <a:cxnLst/>
            <a:rect r="r" b="b" t="t" l="l"/>
            <a:pathLst>
              <a:path h="3015729" w="3229696">
                <a:moveTo>
                  <a:pt x="0" y="0"/>
                </a:moveTo>
                <a:lnTo>
                  <a:pt x="3229696" y="0"/>
                </a:lnTo>
                <a:lnTo>
                  <a:pt x="3229696" y="3015728"/>
                </a:lnTo>
                <a:lnTo>
                  <a:pt x="0" y="30157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7581107" y="4501873"/>
            <a:ext cx="2823476" cy="3015729"/>
          </a:xfrm>
          <a:custGeom>
            <a:avLst/>
            <a:gdLst/>
            <a:ahLst/>
            <a:cxnLst/>
            <a:rect r="r" b="b" t="t" l="l"/>
            <a:pathLst>
              <a:path h="3015729" w="2823476">
                <a:moveTo>
                  <a:pt x="0" y="0"/>
                </a:moveTo>
                <a:lnTo>
                  <a:pt x="2823475" y="0"/>
                </a:lnTo>
                <a:lnTo>
                  <a:pt x="2823475" y="3015728"/>
                </a:lnTo>
                <a:lnTo>
                  <a:pt x="0" y="30157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5017470" y="4501873"/>
            <a:ext cx="2966723" cy="3015729"/>
          </a:xfrm>
          <a:custGeom>
            <a:avLst/>
            <a:gdLst/>
            <a:ahLst/>
            <a:cxnLst/>
            <a:rect r="r" b="b" t="t" l="l"/>
            <a:pathLst>
              <a:path h="3015729" w="2966723">
                <a:moveTo>
                  <a:pt x="0" y="0"/>
                </a:moveTo>
                <a:lnTo>
                  <a:pt x="2966723" y="0"/>
                </a:lnTo>
                <a:lnTo>
                  <a:pt x="2966723" y="3015728"/>
                </a:lnTo>
                <a:lnTo>
                  <a:pt x="0" y="30157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028700" y="1632181"/>
            <a:ext cx="16230600" cy="2222501"/>
          </a:xfrm>
          <a:prstGeom prst="rect">
            <a:avLst/>
          </a:prstGeom>
        </p:spPr>
        <p:txBody>
          <a:bodyPr anchor="t" rtlCol="false" tIns="0" lIns="0" bIns="0" rIns="0">
            <a:spAutoFit/>
          </a:bodyPr>
          <a:lstStyle/>
          <a:p>
            <a:pPr algn="ctr">
              <a:lnSpc>
                <a:spcPts val="18199"/>
              </a:lnSpc>
            </a:pPr>
            <a:r>
              <a:rPr lang="en-US" sz="12999">
                <a:solidFill>
                  <a:srgbClr val="005997"/>
                </a:solidFill>
                <a:latin typeface="Luckiest Guy"/>
                <a:ea typeface="Luckiest Guy"/>
                <a:cs typeface="Luckiest Guy"/>
                <a:sym typeface="Luckiest Guy"/>
              </a:rPr>
              <a:t>QUESTION TIME</a:t>
            </a:r>
          </a:p>
        </p:txBody>
      </p:sp>
      <p:grpSp>
        <p:nvGrpSpPr>
          <p:cNvPr name="Group 11" id="11"/>
          <p:cNvGrpSpPr/>
          <p:nvPr/>
        </p:nvGrpSpPr>
        <p:grpSpPr>
          <a:xfrm rot="0">
            <a:off x="-619537" y="9595247"/>
            <a:ext cx="19527074" cy="2103256"/>
            <a:chOff x="0" y="0"/>
            <a:chExt cx="5142933" cy="553944"/>
          </a:xfrm>
        </p:grpSpPr>
        <p:sp>
          <p:nvSpPr>
            <p:cNvPr name="Freeform 12" id="12"/>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13" id="13"/>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5520678" y="-2178347"/>
            <a:ext cx="4564381" cy="4564381"/>
            <a:chOff x="0" y="0"/>
            <a:chExt cx="6085841" cy="6085841"/>
          </a:xfrm>
        </p:grpSpPr>
        <p:grpSp>
          <p:nvGrpSpPr>
            <p:cNvPr name="Group 15" id="15"/>
            <p:cNvGrpSpPr/>
            <p:nvPr/>
          </p:nvGrpSpPr>
          <p:grpSpPr>
            <a:xfrm rot="0">
              <a:off x="0" y="0"/>
              <a:ext cx="6085841" cy="608584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9"/>
              <a:stretch>
                <a:fillRect l="0" t="0" r="-39" b="-19081"/>
              </a:stretch>
            </a:blipFill>
          </p:spPr>
        </p:sp>
      </p:grpSp>
      <p:sp>
        <p:nvSpPr>
          <p:cNvPr name="Freeform 19" id="19"/>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10"/>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89160" y="869591"/>
            <a:ext cx="16070140" cy="8547818"/>
            <a:chOff x="0" y="0"/>
            <a:chExt cx="160662311" cy="85457383"/>
          </a:xfrm>
        </p:grpSpPr>
        <p:sp>
          <p:nvSpPr>
            <p:cNvPr name="Freeform 3" id="3"/>
            <p:cNvSpPr/>
            <p:nvPr/>
          </p:nvSpPr>
          <p:spPr>
            <a:xfrm flipH="false" flipV="false" rot="0">
              <a:off x="72390" y="72390"/>
              <a:ext cx="160517535" cy="85312606"/>
            </a:xfrm>
            <a:custGeom>
              <a:avLst/>
              <a:gdLst/>
              <a:ahLst/>
              <a:cxnLst/>
              <a:rect r="r" b="b" t="t" l="l"/>
              <a:pathLst>
                <a:path h="85312606" w="160517535">
                  <a:moveTo>
                    <a:pt x="0" y="0"/>
                  </a:moveTo>
                  <a:lnTo>
                    <a:pt x="160517535" y="0"/>
                  </a:lnTo>
                  <a:lnTo>
                    <a:pt x="160517535" y="85312606"/>
                  </a:lnTo>
                  <a:lnTo>
                    <a:pt x="0" y="85312606"/>
                  </a:lnTo>
                  <a:lnTo>
                    <a:pt x="0" y="0"/>
                  </a:lnTo>
                  <a:close/>
                </a:path>
              </a:pathLst>
            </a:custGeom>
            <a:solidFill>
              <a:srgbClr val="FDFDFD">
                <a:alpha val="84706"/>
              </a:srgbClr>
            </a:solidFill>
          </p:spPr>
        </p:sp>
        <p:sp>
          <p:nvSpPr>
            <p:cNvPr name="Freeform 4" id="4"/>
            <p:cNvSpPr/>
            <p:nvPr/>
          </p:nvSpPr>
          <p:spPr>
            <a:xfrm flipH="false" flipV="false" rot="0">
              <a:off x="0" y="0"/>
              <a:ext cx="160662317" cy="85457382"/>
            </a:xfrm>
            <a:custGeom>
              <a:avLst/>
              <a:gdLst/>
              <a:ahLst/>
              <a:cxnLst/>
              <a:rect r="r" b="b" t="t" l="l"/>
              <a:pathLst>
                <a:path h="85457382" w="160662317">
                  <a:moveTo>
                    <a:pt x="160517532" y="85312603"/>
                  </a:moveTo>
                  <a:lnTo>
                    <a:pt x="160662317" y="85312603"/>
                  </a:lnTo>
                  <a:lnTo>
                    <a:pt x="160662317" y="85457382"/>
                  </a:lnTo>
                  <a:lnTo>
                    <a:pt x="160517532" y="85457382"/>
                  </a:lnTo>
                  <a:lnTo>
                    <a:pt x="160517532" y="85312603"/>
                  </a:lnTo>
                  <a:close/>
                  <a:moveTo>
                    <a:pt x="0" y="144780"/>
                  </a:moveTo>
                  <a:lnTo>
                    <a:pt x="144780" y="144780"/>
                  </a:lnTo>
                  <a:lnTo>
                    <a:pt x="144780" y="85312603"/>
                  </a:lnTo>
                  <a:lnTo>
                    <a:pt x="0" y="85312603"/>
                  </a:lnTo>
                  <a:lnTo>
                    <a:pt x="0" y="144780"/>
                  </a:lnTo>
                  <a:close/>
                  <a:moveTo>
                    <a:pt x="0" y="85312603"/>
                  </a:moveTo>
                  <a:lnTo>
                    <a:pt x="144780" y="85312603"/>
                  </a:lnTo>
                  <a:lnTo>
                    <a:pt x="144780" y="85457382"/>
                  </a:lnTo>
                  <a:lnTo>
                    <a:pt x="0" y="85457382"/>
                  </a:lnTo>
                  <a:lnTo>
                    <a:pt x="0" y="85312603"/>
                  </a:lnTo>
                  <a:close/>
                  <a:moveTo>
                    <a:pt x="160517532" y="144780"/>
                  </a:moveTo>
                  <a:lnTo>
                    <a:pt x="160662317" y="144780"/>
                  </a:lnTo>
                  <a:lnTo>
                    <a:pt x="160662317" y="85312603"/>
                  </a:lnTo>
                  <a:lnTo>
                    <a:pt x="160517532" y="85312603"/>
                  </a:lnTo>
                  <a:lnTo>
                    <a:pt x="160517532" y="144780"/>
                  </a:lnTo>
                  <a:close/>
                  <a:moveTo>
                    <a:pt x="144780" y="85312603"/>
                  </a:moveTo>
                  <a:lnTo>
                    <a:pt x="160517532" y="85312603"/>
                  </a:lnTo>
                  <a:lnTo>
                    <a:pt x="160517532" y="85457382"/>
                  </a:lnTo>
                  <a:lnTo>
                    <a:pt x="144780" y="85457382"/>
                  </a:lnTo>
                  <a:lnTo>
                    <a:pt x="144780" y="85312603"/>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5" id="5"/>
          <p:cNvSpPr/>
          <p:nvPr/>
        </p:nvSpPr>
        <p:spPr>
          <a:xfrm flipH="false" flipV="false" rot="0">
            <a:off x="715079" y="869591"/>
            <a:ext cx="16544221" cy="8725656"/>
          </a:xfrm>
          <a:custGeom>
            <a:avLst/>
            <a:gdLst/>
            <a:ahLst/>
            <a:cxnLst/>
            <a:rect r="r" b="b" t="t" l="l"/>
            <a:pathLst>
              <a:path h="8725656" w="16544221">
                <a:moveTo>
                  <a:pt x="0" y="0"/>
                </a:moveTo>
                <a:lnTo>
                  <a:pt x="16544221" y="0"/>
                </a:lnTo>
                <a:lnTo>
                  <a:pt x="16544221" y="8725656"/>
                </a:lnTo>
                <a:lnTo>
                  <a:pt x="0" y="8725656"/>
                </a:lnTo>
                <a:lnTo>
                  <a:pt x="0" y="0"/>
                </a:lnTo>
                <a:close/>
              </a:path>
            </a:pathLst>
          </a:custGeom>
          <a:blipFill>
            <a:blip r:embed="rId2">
              <a:alphaModFix amt="19999"/>
            </a:blip>
            <a:stretch>
              <a:fillRect l="0" t="-58829" r="0" b="-31727"/>
            </a:stretch>
          </a:blipFill>
        </p:spPr>
      </p:sp>
      <p:grpSp>
        <p:nvGrpSpPr>
          <p:cNvPr name="Group 6" id="6"/>
          <p:cNvGrpSpPr/>
          <p:nvPr/>
        </p:nvGrpSpPr>
        <p:grpSpPr>
          <a:xfrm rot="0">
            <a:off x="15520678" y="-2178347"/>
            <a:ext cx="4564381" cy="4564381"/>
            <a:chOff x="0" y="0"/>
            <a:chExt cx="6085841" cy="6085841"/>
          </a:xfrm>
        </p:grpSpPr>
        <p:grpSp>
          <p:nvGrpSpPr>
            <p:cNvPr name="Group 7" id="7"/>
            <p:cNvGrpSpPr/>
            <p:nvPr/>
          </p:nvGrpSpPr>
          <p:grpSpPr>
            <a:xfrm rot="0">
              <a:off x="0" y="0"/>
              <a:ext cx="6085841" cy="6085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1" id="11"/>
          <p:cNvSpPr/>
          <p:nvPr/>
        </p:nvSpPr>
        <p:spPr>
          <a:xfrm flipH="false" flipV="false" rot="0">
            <a:off x="0" y="9595247"/>
            <a:ext cx="3103192" cy="691753"/>
          </a:xfrm>
          <a:custGeom>
            <a:avLst/>
            <a:gdLst/>
            <a:ahLst/>
            <a:cxnLst/>
            <a:rect r="r" b="b" t="t" l="l"/>
            <a:pathLst>
              <a:path h="691753" w="3103192">
                <a:moveTo>
                  <a:pt x="0" y="0"/>
                </a:moveTo>
                <a:lnTo>
                  <a:pt x="3103192" y="0"/>
                </a:lnTo>
                <a:lnTo>
                  <a:pt x="3103192" y="691753"/>
                </a:lnTo>
                <a:lnTo>
                  <a:pt x="0" y="691753"/>
                </a:lnTo>
                <a:lnTo>
                  <a:pt x="0" y="0"/>
                </a:lnTo>
                <a:close/>
              </a:path>
            </a:pathLst>
          </a:custGeom>
          <a:blipFill>
            <a:blip r:embed="rId4"/>
            <a:stretch>
              <a:fillRect l="0" t="0" r="0" b="0"/>
            </a:stretch>
          </a:blipFill>
        </p:spPr>
      </p:sp>
      <p:sp>
        <p:nvSpPr>
          <p:cNvPr name="Freeform 12" id="12"/>
          <p:cNvSpPr/>
          <p:nvPr/>
        </p:nvSpPr>
        <p:spPr>
          <a:xfrm flipH="false" flipV="false" rot="0">
            <a:off x="1883791" y="3668307"/>
            <a:ext cx="14878118" cy="6618693"/>
          </a:xfrm>
          <a:custGeom>
            <a:avLst/>
            <a:gdLst/>
            <a:ahLst/>
            <a:cxnLst/>
            <a:rect r="r" b="b" t="t" l="l"/>
            <a:pathLst>
              <a:path h="6618693" w="14878118">
                <a:moveTo>
                  <a:pt x="0" y="0"/>
                </a:moveTo>
                <a:lnTo>
                  <a:pt x="14878118" y="0"/>
                </a:lnTo>
                <a:lnTo>
                  <a:pt x="14878118" y="6618693"/>
                </a:lnTo>
                <a:lnTo>
                  <a:pt x="0" y="6618693"/>
                </a:lnTo>
                <a:lnTo>
                  <a:pt x="0" y="0"/>
                </a:lnTo>
                <a:close/>
              </a:path>
            </a:pathLst>
          </a:custGeom>
          <a:blipFill>
            <a:blip r:embed="rId5"/>
            <a:stretch>
              <a:fillRect l="-7648" t="-811" r="-7344" b="0"/>
            </a:stretch>
          </a:blipFill>
        </p:spPr>
      </p:sp>
      <p:sp>
        <p:nvSpPr>
          <p:cNvPr name="TextBox 13" id="13"/>
          <p:cNvSpPr txBox="true"/>
          <p:nvPr/>
        </p:nvSpPr>
        <p:spPr>
          <a:xfrm rot="0">
            <a:off x="2450642" y="7100988"/>
            <a:ext cx="2752355" cy="1224279"/>
          </a:xfrm>
          <a:prstGeom prst="rect">
            <a:avLst/>
          </a:prstGeom>
        </p:spPr>
        <p:txBody>
          <a:bodyPr anchor="t" rtlCol="false" tIns="0" lIns="0" bIns="0" rIns="0">
            <a:spAutoFit/>
          </a:bodyPr>
          <a:lstStyle/>
          <a:p>
            <a:pPr algn="ctr">
              <a:lnSpc>
                <a:spcPts val="3199"/>
              </a:lnSpc>
            </a:pPr>
            <a:r>
              <a:rPr lang="en-US" sz="3199">
                <a:solidFill>
                  <a:srgbClr val="005084"/>
                </a:solidFill>
                <a:latin typeface="KG Primary Penmanship"/>
                <a:ea typeface="KG Primary Penmanship"/>
                <a:cs typeface="KG Primary Penmanship"/>
                <a:sym typeface="KG Primary Penmanship"/>
              </a:rPr>
              <a:t>(teasing, name-calling, sexualised jokes)</a:t>
            </a:r>
          </a:p>
        </p:txBody>
      </p:sp>
      <p:sp>
        <p:nvSpPr>
          <p:cNvPr name="TextBox 14" id="14"/>
          <p:cNvSpPr txBox="true"/>
          <p:nvPr/>
        </p:nvSpPr>
        <p:spPr>
          <a:xfrm rot="0">
            <a:off x="13138766" y="7100988"/>
            <a:ext cx="2775004" cy="1224279"/>
          </a:xfrm>
          <a:prstGeom prst="rect">
            <a:avLst/>
          </a:prstGeom>
        </p:spPr>
        <p:txBody>
          <a:bodyPr anchor="t" rtlCol="false" tIns="0" lIns="0" bIns="0" rIns="0">
            <a:spAutoFit/>
          </a:bodyPr>
          <a:lstStyle/>
          <a:p>
            <a:pPr algn="ctr">
              <a:lnSpc>
                <a:spcPts val="3199"/>
              </a:lnSpc>
            </a:pPr>
            <a:r>
              <a:rPr lang="en-US" sz="3199">
                <a:solidFill>
                  <a:srgbClr val="005084"/>
                </a:solidFill>
                <a:latin typeface="KG Primary Penmanship"/>
                <a:ea typeface="KG Primary Penmanship"/>
                <a:cs typeface="KG Primary Penmanship"/>
                <a:sym typeface="KG Primary Penmanship"/>
              </a:rPr>
              <a:t>(unwanted touching, invading personal space)</a:t>
            </a:r>
          </a:p>
        </p:txBody>
      </p:sp>
      <p:sp>
        <p:nvSpPr>
          <p:cNvPr name="TextBox 15" id="15"/>
          <p:cNvSpPr txBox="true"/>
          <p:nvPr/>
        </p:nvSpPr>
        <p:spPr>
          <a:xfrm rot="0">
            <a:off x="6048351" y="7100988"/>
            <a:ext cx="2683773" cy="824229"/>
          </a:xfrm>
          <a:prstGeom prst="rect">
            <a:avLst/>
          </a:prstGeom>
        </p:spPr>
        <p:txBody>
          <a:bodyPr anchor="t" rtlCol="false" tIns="0" lIns="0" bIns="0" rIns="0">
            <a:spAutoFit/>
          </a:bodyPr>
          <a:lstStyle/>
          <a:p>
            <a:pPr algn="ctr">
              <a:lnSpc>
                <a:spcPts val="3199"/>
              </a:lnSpc>
            </a:pPr>
            <a:r>
              <a:rPr lang="en-US" sz="3199">
                <a:solidFill>
                  <a:srgbClr val="005084"/>
                </a:solidFill>
                <a:latin typeface="KG Primary Penmanship"/>
                <a:ea typeface="KG Primary Penmanship"/>
                <a:cs typeface="KG Primary Penmanship"/>
                <a:sym typeface="KG Primary Penmanship"/>
              </a:rPr>
              <a:t>(gestures, staring, sharing content)</a:t>
            </a:r>
          </a:p>
        </p:txBody>
      </p:sp>
      <p:sp>
        <p:nvSpPr>
          <p:cNvPr name="TextBox 16" id="16"/>
          <p:cNvSpPr txBox="true"/>
          <p:nvPr/>
        </p:nvSpPr>
        <p:spPr>
          <a:xfrm rot="0">
            <a:off x="3304274" y="3348585"/>
            <a:ext cx="11839912" cy="668020"/>
          </a:xfrm>
          <a:prstGeom prst="rect">
            <a:avLst/>
          </a:prstGeom>
        </p:spPr>
        <p:txBody>
          <a:bodyPr anchor="t" rtlCol="false" tIns="0" lIns="0" bIns="0" rIns="0">
            <a:spAutoFit/>
          </a:bodyPr>
          <a:lstStyle/>
          <a:p>
            <a:pPr algn="l">
              <a:lnSpc>
                <a:spcPts val="5059"/>
              </a:lnSpc>
            </a:pPr>
            <a:r>
              <a:rPr lang="en-US" sz="4599">
                <a:solidFill>
                  <a:srgbClr val="005084"/>
                </a:solidFill>
                <a:latin typeface="KG Primary Penmanship"/>
                <a:ea typeface="KG Primary Penmanship"/>
                <a:cs typeface="KG Primary Penmanship"/>
                <a:sym typeface="KG Primary Penmanship"/>
              </a:rPr>
              <a:t>What are the forms of peer-on-peer sexual harassment?</a:t>
            </a:r>
          </a:p>
        </p:txBody>
      </p:sp>
      <p:sp>
        <p:nvSpPr>
          <p:cNvPr name="TextBox 17" id="17"/>
          <p:cNvSpPr txBox="true"/>
          <p:nvPr/>
        </p:nvSpPr>
        <p:spPr>
          <a:xfrm rot="0">
            <a:off x="9579849" y="7100988"/>
            <a:ext cx="2711192" cy="1624329"/>
          </a:xfrm>
          <a:prstGeom prst="rect">
            <a:avLst/>
          </a:prstGeom>
        </p:spPr>
        <p:txBody>
          <a:bodyPr anchor="t" rtlCol="false" tIns="0" lIns="0" bIns="0" rIns="0">
            <a:spAutoFit/>
          </a:bodyPr>
          <a:lstStyle/>
          <a:p>
            <a:pPr algn="ctr">
              <a:lnSpc>
                <a:spcPts val="3199"/>
              </a:lnSpc>
            </a:pPr>
            <a:r>
              <a:rPr lang="en-US" sz="3199">
                <a:solidFill>
                  <a:srgbClr val="005084"/>
                </a:solidFill>
                <a:latin typeface="KG Primary Penmanship"/>
                <a:ea typeface="KG Primary Penmanship"/>
                <a:cs typeface="KG Primary Penmanship"/>
                <a:sym typeface="KG Primary Penmanship"/>
              </a:rPr>
              <a:t>(images, offensive web content, exhibitionism, gestures)</a:t>
            </a:r>
          </a:p>
        </p:txBody>
      </p:sp>
      <p:sp>
        <p:nvSpPr>
          <p:cNvPr name="TextBox 18" id="18"/>
          <p:cNvSpPr txBox="true"/>
          <p:nvPr/>
        </p:nvSpPr>
        <p:spPr>
          <a:xfrm rot="0">
            <a:off x="3581106" y="1260705"/>
            <a:ext cx="10812168"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Understanding</a:t>
            </a:r>
            <a:r>
              <a:rPr lang="en-US" b="true" sz="4800">
                <a:solidFill>
                  <a:srgbClr val="005997"/>
                </a:solidFill>
                <a:latin typeface="Open Sans 1 Bold"/>
                <a:ea typeface="Open Sans 1 Bold"/>
                <a:cs typeface="Open Sans 1 Bold"/>
                <a:sym typeface="Open Sans 1 Bold"/>
              </a:rPr>
              <a:t> peer-on-peer sexual harassment</a:t>
            </a:r>
          </a:p>
        </p:txBody>
      </p:sp>
      <p:grpSp>
        <p:nvGrpSpPr>
          <p:cNvPr name="Group 19" id="19"/>
          <p:cNvGrpSpPr/>
          <p:nvPr/>
        </p:nvGrpSpPr>
        <p:grpSpPr>
          <a:xfrm rot="0">
            <a:off x="-619537" y="9595247"/>
            <a:ext cx="19527074" cy="2103256"/>
            <a:chOff x="0" y="0"/>
            <a:chExt cx="5142933" cy="553944"/>
          </a:xfrm>
        </p:grpSpPr>
        <p:sp>
          <p:nvSpPr>
            <p:cNvPr name="Freeform 20" id="20"/>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21" id="21"/>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4"/>
            <a:stretch>
              <a:fillRect l="0" t="0" r="0" b="0"/>
            </a:stretch>
          </a:blipFill>
        </p:spPr>
      </p:sp>
      <p:sp>
        <p:nvSpPr>
          <p:cNvPr name="TextBox 23" id="23"/>
          <p:cNvSpPr txBox="true"/>
          <p:nvPr/>
        </p:nvSpPr>
        <p:spPr>
          <a:xfrm rot="0">
            <a:off x="2450642" y="6482354"/>
            <a:ext cx="2618752" cy="495300"/>
          </a:xfrm>
          <a:prstGeom prst="rect">
            <a:avLst/>
          </a:prstGeom>
        </p:spPr>
        <p:txBody>
          <a:bodyPr anchor="t" rtlCol="false" tIns="0" lIns="0" bIns="0" rIns="0">
            <a:spAutoFit/>
          </a:bodyPr>
          <a:lstStyle/>
          <a:p>
            <a:pPr algn="ctr">
              <a:lnSpc>
                <a:spcPts val="3839"/>
              </a:lnSpc>
            </a:pPr>
            <a:r>
              <a:rPr lang="en-US" sz="3199">
                <a:solidFill>
                  <a:srgbClr val="005084"/>
                </a:solidFill>
                <a:latin typeface="KG Primary Penmanship"/>
                <a:ea typeface="KG Primary Penmanship"/>
                <a:cs typeface="KG Primary Penmanship"/>
                <a:sym typeface="KG Primary Penmanship"/>
              </a:rPr>
              <a:t>Verbal</a:t>
            </a:r>
          </a:p>
        </p:txBody>
      </p:sp>
      <p:sp>
        <p:nvSpPr>
          <p:cNvPr name="TextBox 24" id="24"/>
          <p:cNvSpPr txBox="true"/>
          <p:nvPr/>
        </p:nvSpPr>
        <p:spPr>
          <a:xfrm rot="0">
            <a:off x="6594315" y="6482354"/>
            <a:ext cx="1642910" cy="495300"/>
          </a:xfrm>
          <a:prstGeom prst="rect">
            <a:avLst/>
          </a:prstGeom>
        </p:spPr>
        <p:txBody>
          <a:bodyPr anchor="t" rtlCol="false" tIns="0" lIns="0" bIns="0" rIns="0">
            <a:spAutoFit/>
          </a:bodyPr>
          <a:lstStyle/>
          <a:p>
            <a:pPr algn="ctr">
              <a:lnSpc>
                <a:spcPts val="3839"/>
              </a:lnSpc>
            </a:pPr>
            <a:r>
              <a:rPr lang="en-US" sz="3199">
                <a:solidFill>
                  <a:srgbClr val="005084"/>
                </a:solidFill>
                <a:latin typeface="KG Primary Penmanship"/>
                <a:ea typeface="KG Primary Penmanship"/>
                <a:cs typeface="KG Primary Penmanship"/>
                <a:sym typeface="KG Primary Penmanship"/>
              </a:rPr>
              <a:t>Non-v</a:t>
            </a:r>
            <a:r>
              <a:rPr lang="en-US" sz="3199">
                <a:solidFill>
                  <a:srgbClr val="005084"/>
                </a:solidFill>
                <a:latin typeface="KG Primary Penmanship"/>
                <a:ea typeface="KG Primary Penmanship"/>
                <a:cs typeface="KG Primary Penmanship"/>
                <a:sym typeface="KG Primary Penmanship"/>
              </a:rPr>
              <a:t>erbal</a:t>
            </a:r>
          </a:p>
        </p:txBody>
      </p:sp>
      <p:sp>
        <p:nvSpPr>
          <p:cNvPr name="TextBox 25" id="25"/>
          <p:cNvSpPr txBox="true"/>
          <p:nvPr/>
        </p:nvSpPr>
        <p:spPr>
          <a:xfrm rot="0">
            <a:off x="10112804" y="6482354"/>
            <a:ext cx="1642910" cy="495300"/>
          </a:xfrm>
          <a:prstGeom prst="rect">
            <a:avLst/>
          </a:prstGeom>
        </p:spPr>
        <p:txBody>
          <a:bodyPr anchor="t" rtlCol="false" tIns="0" lIns="0" bIns="0" rIns="0">
            <a:spAutoFit/>
          </a:bodyPr>
          <a:lstStyle/>
          <a:p>
            <a:pPr algn="ctr">
              <a:lnSpc>
                <a:spcPts val="3839"/>
              </a:lnSpc>
            </a:pPr>
            <a:r>
              <a:rPr lang="en-US" sz="3199">
                <a:solidFill>
                  <a:srgbClr val="005084"/>
                </a:solidFill>
                <a:latin typeface="KG Primary Penmanship"/>
                <a:ea typeface="KG Primary Penmanship"/>
                <a:cs typeface="KG Primary Penmanship"/>
                <a:sym typeface="KG Primary Penmanship"/>
              </a:rPr>
              <a:t>Visual</a:t>
            </a:r>
          </a:p>
        </p:txBody>
      </p:sp>
      <p:sp>
        <p:nvSpPr>
          <p:cNvPr name="TextBox 26" id="26"/>
          <p:cNvSpPr txBox="true"/>
          <p:nvPr/>
        </p:nvSpPr>
        <p:spPr>
          <a:xfrm rot="0">
            <a:off x="13774736" y="6482354"/>
            <a:ext cx="1642910" cy="495300"/>
          </a:xfrm>
          <a:prstGeom prst="rect">
            <a:avLst/>
          </a:prstGeom>
        </p:spPr>
        <p:txBody>
          <a:bodyPr anchor="t" rtlCol="false" tIns="0" lIns="0" bIns="0" rIns="0">
            <a:spAutoFit/>
          </a:bodyPr>
          <a:lstStyle/>
          <a:p>
            <a:pPr algn="ctr">
              <a:lnSpc>
                <a:spcPts val="3839"/>
              </a:lnSpc>
            </a:pPr>
            <a:r>
              <a:rPr lang="en-US" sz="3199">
                <a:solidFill>
                  <a:srgbClr val="005084"/>
                </a:solidFill>
                <a:latin typeface="KG Primary Penmanship"/>
                <a:ea typeface="KG Primary Penmanship"/>
                <a:cs typeface="KG Primary Penmanship"/>
                <a:sym typeface="KG Primary Penmanship"/>
              </a:rPr>
              <a:t>Physical</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9759" y="59579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8244115" y="4199083"/>
            <a:ext cx="1799769" cy="1716783"/>
          </a:xfrm>
          <a:custGeom>
            <a:avLst/>
            <a:gdLst/>
            <a:ahLst/>
            <a:cxnLst/>
            <a:rect r="r" b="b" t="t" l="l"/>
            <a:pathLst>
              <a:path h="1716783" w="1799769">
                <a:moveTo>
                  <a:pt x="0" y="0"/>
                </a:moveTo>
                <a:lnTo>
                  <a:pt x="1799770" y="0"/>
                </a:lnTo>
                <a:lnTo>
                  <a:pt x="1799770" y="1716783"/>
                </a:lnTo>
                <a:lnTo>
                  <a:pt x="0" y="1716783"/>
                </a:lnTo>
                <a:lnTo>
                  <a:pt x="0" y="0"/>
                </a:lnTo>
                <a:close/>
              </a:path>
            </a:pathLst>
          </a:custGeom>
          <a:blipFill>
            <a:blip r:embed="rId4"/>
            <a:stretch>
              <a:fillRect l="0" t="0" r="0" b="0"/>
            </a:stretch>
          </a:blipFill>
        </p:spPr>
      </p:sp>
      <p:sp>
        <p:nvSpPr>
          <p:cNvPr name="Freeform 16" id="16"/>
          <p:cNvSpPr/>
          <p:nvPr/>
        </p:nvSpPr>
        <p:spPr>
          <a:xfrm flipH="false" flipV="false" rot="0">
            <a:off x="10881446" y="7858492"/>
            <a:ext cx="3558935" cy="994572"/>
          </a:xfrm>
          <a:custGeom>
            <a:avLst/>
            <a:gdLst/>
            <a:ahLst/>
            <a:cxnLst/>
            <a:rect r="r" b="b" t="t" l="l"/>
            <a:pathLst>
              <a:path h="994572" w="3558935">
                <a:moveTo>
                  <a:pt x="0" y="0"/>
                </a:moveTo>
                <a:lnTo>
                  <a:pt x="3558934" y="0"/>
                </a:lnTo>
                <a:lnTo>
                  <a:pt x="3558934" y="994572"/>
                </a:lnTo>
                <a:lnTo>
                  <a:pt x="0" y="994572"/>
                </a:lnTo>
                <a:lnTo>
                  <a:pt x="0" y="0"/>
                </a:lnTo>
                <a:close/>
              </a:path>
            </a:pathLst>
          </a:custGeom>
          <a:blipFill>
            <a:blip r:embed="rId5"/>
            <a:stretch>
              <a:fillRect l="0" t="0" r="0" b="0"/>
            </a:stretch>
          </a:blipFill>
        </p:spPr>
      </p:sp>
      <p:sp>
        <p:nvSpPr>
          <p:cNvPr name="Freeform 17" id="17"/>
          <p:cNvSpPr/>
          <p:nvPr/>
        </p:nvSpPr>
        <p:spPr>
          <a:xfrm flipH="false" flipV="false" rot="0">
            <a:off x="8168675" y="7095062"/>
            <a:ext cx="1950651" cy="2037233"/>
          </a:xfrm>
          <a:custGeom>
            <a:avLst/>
            <a:gdLst/>
            <a:ahLst/>
            <a:cxnLst/>
            <a:rect r="r" b="b" t="t" l="l"/>
            <a:pathLst>
              <a:path h="2037233" w="1950651">
                <a:moveTo>
                  <a:pt x="0" y="0"/>
                </a:moveTo>
                <a:lnTo>
                  <a:pt x="1950650" y="0"/>
                </a:lnTo>
                <a:lnTo>
                  <a:pt x="1950650" y="2037233"/>
                </a:lnTo>
                <a:lnTo>
                  <a:pt x="0" y="2037233"/>
                </a:lnTo>
                <a:lnTo>
                  <a:pt x="0" y="0"/>
                </a:lnTo>
                <a:close/>
              </a:path>
            </a:pathLst>
          </a:custGeom>
          <a:blipFill>
            <a:blip r:embed="rId6"/>
            <a:stretch>
              <a:fillRect l="0" t="0" r="0" b="0"/>
            </a:stretch>
          </a:blipFill>
        </p:spPr>
      </p:sp>
      <p:sp>
        <p:nvSpPr>
          <p:cNvPr name="Freeform 18" id="18"/>
          <p:cNvSpPr/>
          <p:nvPr/>
        </p:nvSpPr>
        <p:spPr>
          <a:xfrm flipH="false" flipV="false" rot="0">
            <a:off x="1582494" y="7678019"/>
            <a:ext cx="2392092" cy="1355519"/>
          </a:xfrm>
          <a:custGeom>
            <a:avLst/>
            <a:gdLst/>
            <a:ahLst/>
            <a:cxnLst/>
            <a:rect r="r" b="b" t="t" l="l"/>
            <a:pathLst>
              <a:path h="1355519" w="2392092">
                <a:moveTo>
                  <a:pt x="0" y="0"/>
                </a:moveTo>
                <a:lnTo>
                  <a:pt x="2392092" y="0"/>
                </a:lnTo>
                <a:lnTo>
                  <a:pt x="2392092" y="1355518"/>
                </a:lnTo>
                <a:lnTo>
                  <a:pt x="0" y="1355518"/>
                </a:lnTo>
                <a:lnTo>
                  <a:pt x="0" y="0"/>
                </a:lnTo>
                <a:close/>
              </a:path>
            </a:pathLst>
          </a:custGeom>
          <a:blipFill>
            <a:blip r:embed="rId7"/>
            <a:stretch>
              <a:fillRect l="0" t="0" r="0" b="0"/>
            </a:stretch>
          </a:blipFill>
        </p:spPr>
      </p:sp>
      <p:sp>
        <p:nvSpPr>
          <p:cNvPr name="Freeform 19" id="19"/>
          <p:cNvSpPr/>
          <p:nvPr/>
        </p:nvSpPr>
        <p:spPr>
          <a:xfrm flipH="false" flipV="false" rot="0">
            <a:off x="15113254" y="7095062"/>
            <a:ext cx="1978286" cy="1768027"/>
          </a:xfrm>
          <a:custGeom>
            <a:avLst/>
            <a:gdLst/>
            <a:ahLst/>
            <a:cxnLst/>
            <a:rect r="r" b="b" t="t" l="l"/>
            <a:pathLst>
              <a:path h="1768027" w="1978286">
                <a:moveTo>
                  <a:pt x="0" y="0"/>
                </a:moveTo>
                <a:lnTo>
                  <a:pt x="1978286" y="0"/>
                </a:lnTo>
                <a:lnTo>
                  <a:pt x="1978286" y="1768027"/>
                </a:lnTo>
                <a:lnTo>
                  <a:pt x="0" y="1768027"/>
                </a:lnTo>
                <a:lnTo>
                  <a:pt x="0" y="0"/>
                </a:lnTo>
                <a:close/>
              </a:path>
            </a:pathLst>
          </a:custGeom>
          <a:blipFill>
            <a:blip r:embed="rId8"/>
            <a:stretch>
              <a:fillRect l="0" t="0" r="0" b="-11892"/>
            </a:stretch>
          </a:blipFill>
        </p:spPr>
      </p:sp>
      <p:sp>
        <p:nvSpPr>
          <p:cNvPr name="Freeform 20" id="20"/>
          <p:cNvSpPr/>
          <p:nvPr/>
        </p:nvSpPr>
        <p:spPr>
          <a:xfrm flipH="false" flipV="false" rot="0">
            <a:off x="5002657" y="7678019"/>
            <a:ext cx="2404018" cy="1355519"/>
          </a:xfrm>
          <a:custGeom>
            <a:avLst/>
            <a:gdLst/>
            <a:ahLst/>
            <a:cxnLst/>
            <a:rect r="r" b="b" t="t" l="l"/>
            <a:pathLst>
              <a:path h="1355519" w="2404018">
                <a:moveTo>
                  <a:pt x="0" y="0"/>
                </a:moveTo>
                <a:lnTo>
                  <a:pt x="2404018" y="0"/>
                </a:lnTo>
                <a:lnTo>
                  <a:pt x="2404018" y="1355518"/>
                </a:lnTo>
                <a:lnTo>
                  <a:pt x="0" y="1355518"/>
                </a:lnTo>
                <a:lnTo>
                  <a:pt x="0" y="0"/>
                </a:lnTo>
                <a:close/>
              </a:path>
            </a:pathLst>
          </a:custGeom>
          <a:blipFill>
            <a:blip r:embed="rId9"/>
            <a:stretch>
              <a:fillRect l="0" t="0" r="0" b="0"/>
            </a:stretch>
          </a:blipFill>
        </p:spPr>
      </p:sp>
      <p:sp>
        <p:nvSpPr>
          <p:cNvPr name="Freeform 21" id="21"/>
          <p:cNvSpPr/>
          <p:nvPr/>
        </p:nvSpPr>
        <p:spPr>
          <a:xfrm flipH="false" flipV="false" rot="0">
            <a:off x="6827537" y="1304083"/>
            <a:ext cx="4632925" cy="1305643"/>
          </a:xfrm>
          <a:custGeom>
            <a:avLst/>
            <a:gdLst/>
            <a:ahLst/>
            <a:cxnLst/>
            <a:rect r="r" b="b" t="t" l="l"/>
            <a:pathLst>
              <a:path h="1305643" w="4632925">
                <a:moveTo>
                  <a:pt x="0" y="0"/>
                </a:moveTo>
                <a:lnTo>
                  <a:pt x="4632926" y="0"/>
                </a:lnTo>
                <a:lnTo>
                  <a:pt x="4632926" y="1305642"/>
                </a:lnTo>
                <a:lnTo>
                  <a:pt x="0" y="130564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3798340" y="9727764"/>
            <a:ext cx="13460960" cy="407669"/>
          </a:xfrm>
          <a:prstGeom prst="rect">
            <a:avLst/>
          </a:prstGeom>
        </p:spPr>
        <p:txBody>
          <a:bodyPr anchor="t" rtlCol="false" tIns="0" lIns="0" bIns="0" rIns="0">
            <a:spAutoFit/>
          </a:bodyPr>
          <a:lstStyle/>
          <a:p>
            <a:pPr algn="ctr">
              <a:lnSpc>
                <a:spcPts val="1680"/>
              </a:lnSpc>
            </a:pPr>
            <a:r>
              <a:rPr lang="en-US" sz="1200">
                <a:solidFill>
                  <a:srgbClr val="FFFFFF"/>
                </a:solidFill>
                <a:latin typeface="Open Sans 1"/>
                <a:ea typeface="Open Sans 1"/>
                <a:cs typeface="Open Sans 1"/>
                <a:sym typeface="Open Sans 1"/>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name="TextBox 23" id="23"/>
          <p:cNvSpPr txBox="true"/>
          <p:nvPr/>
        </p:nvSpPr>
        <p:spPr>
          <a:xfrm rot="0">
            <a:off x="7256738" y="6535654"/>
            <a:ext cx="3774523" cy="580390"/>
          </a:xfrm>
          <a:prstGeom prst="rect">
            <a:avLst/>
          </a:prstGeom>
        </p:spPr>
        <p:txBody>
          <a:bodyPr anchor="t" rtlCol="false" tIns="0" lIns="0" bIns="0" rIns="0">
            <a:spAutoFit/>
          </a:bodyPr>
          <a:lstStyle/>
          <a:p>
            <a:pPr algn="ctr">
              <a:lnSpc>
                <a:spcPts val="4759"/>
              </a:lnSpc>
            </a:pPr>
            <a:r>
              <a:rPr lang="en-US" sz="3399">
                <a:solidFill>
                  <a:srgbClr val="005084"/>
                </a:solidFill>
                <a:latin typeface="Open Sans 2"/>
                <a:ea typeface="Open Sans 2"/>
                <a:cs typeface="Open Sans 2"/>
                <a:sym typeface="Open Sans 2"/>
              </a:rPr>
              <a:t>THE PARTNERSHIP</a:t>
            </a:r>
          </a:p>
        </p:txBody>
      </p:sp>
      <p:sp>
        <p:nvSpPr>
          <p:cNvPr name="TextBox 24" id="24"/>
          <p:cNvSpPr txBox="true"/>
          <p:nvPr/>
        </p:nvSpPr>
        <p:spPr>
          <a:xfrm rot="0">
            <a:off x="6575525" y="3305050"/>
            <a:ext cx="5136950" cy="580390"/>
          </a:xfrm>
          <a:prstGeom prst="rect">
            <a:avLst/>
          </a:prstGeom>
        </p:spPr>
        <p:txBody>
          <a:bodyPr anchor="t" rtlCol="false" tIns="0" lIns="0" bIns="0" rIns="0">
            <a:spAutoFit/>
          </a:bodyPr>
          <a:lstStyle/>
          <a:p>
            <a:pPr algn="ctr">
              <a:lnSpc>
                <a:spcPts val="4759"/>
              </a:lnSpc>
            </a:pPr>
            <a:r>
              <a:rPr lang="en-US" sz="3399">
                <a:solidFill>
                  <a:srgbClr val="005084"/>
                </a:solidFill>
                <a:latin typeface="Open Sans 2"/>
                <a:ea typeface="Open Sans 2"/>
                <a:cs typeface="Open Sans 2"/>
                <a:sym typeface="Open Sans 2"/>
              </a:rPr>
              <a:t>PROJECT COORDINATOR</a:t>
            </a:r>
          </a:p>
        </p:txBody>
      </p:sp>
      <p:sp>
        <p:nvSpPr>
          <p:cNvPr name="Freeform 25" id="25"/>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12"/>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907" y="643772"/>
            <a:ext cx="16808482" cy="8999455"/>
            <a:chOff x="0" y="0"/>
            <a:chExt cx="22411309" cy="11999274"/>
          </a:xfrm>
        </p:grpSpPr>
        <p:grpSp>
          <p:nvGrpSpPr>
            <p:cNvPr name="Group 6" id="6"/>
            <p:cNvGrpSpPr/>
            <p:nvPr/>
          </p:nvGrpSpPr>
          <p:grpSpPr>
            <a:xfrm rot="0">
              <a:off x="533522" y="0"/>
              <a:ext cx="21769105" cy="11870702"/>
              <a:chOff x="0" y="0"/>
              <a:chExt cx="160662311" cy="87609221"/>
            </a:xfrm>
          </p:grpSpPr>
          <p:sp>
            <p:nvSpPr>
              <p:cNvPr name="Freeform 7" id="7"/>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8" id="8"/>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9" id="9"/>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14150865" y="2074931"/>
            <a:ext cx="1902920" cy="1560394"/>
          </a:xfrm>
          <a:custGeom>
            <a:avLst/>
            <a:gdLst/>
            <a:ahLst/>
            <a:cxnLst/>
            <a:rect r="r" b="b" t="t" l="l"/>
            <a:pathLst>
              <a:path h="1560394" w="1902920">
                <a:moveTo>
                  <a:pt x="0" y="0"/>
                </a:moveTo>
                <a:lnTo>
                  <a:pt x="1902920" y="0"/>
                </a:lnTo>
                <a:lnTo>
                  <a:pt x="1902920" y="1560394"/>
                </a:lnTo>
                <a:lnTo>
                  <a:pt x="0" y="15603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1211642" y="2518163"/>
            <a:ext cx="16047658" cy="7316470"/>
          </a:xfrm>
          <a:prstGeom prst="rect">
            <a:avLst/>
          </a:prstGeom>
        </p:spPr>
        <p:txBody>
          <a:bodyPr anchor="t" rtlCol="false" tIns="0" lIns="0" bIns="0" rIns="0">
            <a:spAutoFit/>
          </a:bodyPr>
          <a:lstStyle/>
          <a:p>
            <a:pPr algn="l">
              <a:lnSpc>
                <a:spcPts val="3410"/>
              </a:lnSpc>
            </a:pPr>
            <a:r>
              <a:rPr lang="en-US" sz="3100">
                <a:solidFill>
                  <a:srgbClr val="005084"/>
                </a:solidFill>
                <a:latin typeface="KG Primary Penmanship"/>
                <a:ea typeface="KG Primary Penmanship"/>
                <a:cs typeface="KG Primary Penmanship"/>
                <a:sym typeface="KG Primary Penmanship"/>
              </a:rPr>
              <a:t>Henry, A. (2011). Les pièges de la mixité scolaire. Éditions de la Découverte.</a:t>
            </a:r>
            <a:r>
              <a:rPr lang="en-US" sz="3100">
                <a:solidFill>
                  <a:srgbClr val="005084"/>
                </a:solidFill>
                <a:latin typeface="KG Primary Penmanship"/>
                <a:ea typeface="KG Primary Penmanship"/>
                <a:cs typeface="KG Primary Penmanship"/>
                <a:sym typeface="KG Primary Penmanship"/>
              </a:rPr>
              <a:t> </a:t>
            </a:r>
          </a:p>
          <a:p>
            <a:pPr algn="l">
              <a:lnSpc>
                <a:spcPts val="3410"/>
              </a:lnSpc>
            </a:pPr>
          </a:p>
          <a:p>
            <a:pPr algn="l">
              <a:lnSpc>
                <a:spcPts val="3410"/>
              </a:lnSpc>
            </a:pPr>
            <a:r>
              <a:rPr lang="en-US" sz="3100">
                <a:solidFill>
                  <a:srgbClr val="005084"/>
                </a:solidFill>
                <a:latin typeface="KG Primary Penmanship"/>
                <a:ea typeface="KG Primary Penmanship"/>
                <a:cs typeface="KG Primary Penmanship"/>
                <a:sym typeface="KG Primary Penmanship"/>
              </a:rPr>
              <a:t>Manly</a:t>
            </a:r>
            <a:r>
              <a:rPr lang="en-US" sz="3100">
                <a:solidFill>
                  <a:srgbClr val="005084"/>
                </a:solidFill>
                <a:latin typeface="KG Primary Penmanship"/>
                <a:ea typeface="KG Primary Penmanship"/>
                <a:cs typeface="KG Primary Penmanship"/>
                <a:sym typeface="KG Primary Penmanship"/>
              </a:rPr>
              <a:t>, Stewart &amp; Finaldi. (2021). What is visual sexual abuse? Manly, Stewart &amp; Finaldi.</a:t>
            </a:r>
          </a:p>
          <a:p>
            <a:pPr algn="l">
              <a:lnSpc>
                <a:spcPts val="3410"/>
              </a:lnSpc>
            </a:pPr>
            <a:r>
              <a:rPr lang="en-US" sz="3100">
                <a:solidFill>
                  <a:srgbClr val="005084"/>
                </a:solidFill>
                <a:latin typeface="KG Primary Penmanship"/>
                <a:ea typeface="KG Primary Penmanship"/>
                <a:cs typeface="KG Primary Penmanship"/>
                <a:sym typeface="KG Primary Penmanship"/>
              </a:rPr>
              <a:t>https://www.manlystewart.com/blog/what-is-visual-sexual-abuse/</a:t>
            </a:r>
          </a:p>
          <a:p>
            <a:pPr algn="l">
              <a:lnSpc>
                <a:spcPts val="3410"/>
              </a:lnSpc>
            </a:pPr>
          </a:p>
          <a:p>
            <a:pPr algn="l">
              <a:lnSpc>
                <a:spcPts val="3410"/>
              </a:lnSpc>
            </a:pPr>
            <a:r>
              <a:rPr lang="en-US" sz="3100">
                <a:solidFill>
                  <a:srgbClr val="005084"/>
                </a:solidFill>
                <a:latin typeface="KG Primary Penmanship"/>
                <a:ea typeface="KG Primary Penmanship"/>
                <a:cs typeface="KG Primary Penmanship"/>
                <a:sym typeface="KG Primary Penmanship"/>
              </a:rPr>
              <a:t>Núñez, J. L., Martín-Albo, J., &amp; Navarro, J. G. (2021). Psychological impact of visual harassment on self-esteem and participation in school. Journal of Childhood Education, 34(3), 221-235. </a:t>
            </a:r>
          </a:p>
          <a:p>
            <a:pPr algn="l">
              <a:lnSpc>
                <a:spcPts val="3410"/>
              </a:lnSpc>
            </a:pPr>
          </a:p>
          <a:p>
            <a:pPr algn="l">
              <a:lnSpc>
                <a:spcPts val="3410"/>
              </a:lnSpc>
            </a:pPr>
            <a:r>
              <a:rPr lang="en-US" sz="3100">
                <a:solidFill>
                  <a:srgbClr val="005084"/>
                </a:solidFill>
                <a:latin typeface="KG Primary Penmanship"/>
                <a:ea typeface="KG Primary Penmanship"/>
                <a:cs typeface="KG Primary Penmanship"/>
                <a:sym typeface="KG Primary Penmanship"/>
              </a:rPr>
              <a:t>Pathmendra, P., Silva, D., &amp; Gunasekera, R. (2023). Normalising harmful behaviour: The influence of inappropriate content on schoolchildren’s social relationships. International Journal of Social Research, 27(4), 123-138. </a:t>
            </a:r>
          </a:p>
          <a:p>
            <a:pPr algn="l">
              <a:lnSpc>
                <a:spcPts val="3410"/>
              </a:lnSpc>
            </a:pPr>
          </a:p>
          <a:p>
            <a:pPr algn="l">
              <a:lnSpc>
                <a:spcPts val="3410"/>
              </a:lnSpc>
            </a:pPr>
            <a:r>
              <a:rPr lang="en-US" sz="3100">
                <a:solidFill>
                  <a:srgbClr val="005084"/>
                </a:solidFill>
                <a:latin typeface="KG Primary Penmanship"/>
                <a:ea typeface="KG Primary Penmanship"/>
                <a:cs typeface="KG Primary Penmanship"/>
                <a:sym typeface="KG Primary Penmanship"/>
              </a:rPr>
              <a:t>UNICEF (2021). Protection of children from the harmful impacts of pornography. United Nations Children’s Fund.  </a:t>
            </a:r>
          </a:p>
          <a:p>
            <a:pPr algn="l">
              <a:lnSpc>
                <a:spcPts val="3410"/>
              </a:lnSpc>
            </a:pPr>
            <a:r>
              <a:rPr lang="en-US" sz="3100">
                <a:solidFill>
                  <a:srgbClr val="005084"/>
                </a:solidFill>
                <a:latin typeface="KG Primary Penmanship"/>
                <a:ea typeface="KG Primary Penmanship"/>
                <a:cs typeface="KG Primary Penmanship"/>
                <a:sym typeface="KG Primary Penmanship"/>
              </a:rPr>
              <a:t>https://www.unicef.org/</a:t>
            </a:r>
          </a:p>
          <a:p>
            <a:pPr algn="l">
              <a:lnSpc>
                <a:spcPts val="3410"/>
              </a:lnSpc>
            </a:pPr>
          </a:p>
          <a:p>
            <a:pPr algn="l">
              <a:lnSpc>
                <a:spcPts val="3410"/>
              </a:lnSpc>
            </a:pPr>
            <a:r>
              <a:rPr lang="en-US" sz="3100">
                <a:solidFill>
                  <a:srgbClr val="005084"/>
                </a:solidFill>
                <a:latin typeface="KG Primary Penmanship"/>
                <a:ea typeface="KG Primary Penmanship"/>
                <a:cs typeface="KG Primary Penmanship"/>
                <a:sym typeface="KG Primary Penmanship"/>
              </a:rPr>
              <a:t>Zambeta, E. (2019). Challenges for migrant educational integration in different European welfare systems. Hungarian Educational Research Journal, 9(3), 379-387. </a:t>
            </a:r>
          </a:p>
          <a:p>
            <a:pPr algn="l">
              <a:lnSpc>
                <a:spcPts val="3410"/>
              </a:lnSpc>
            </a:pPr>
          </a:p>
        </p:txBody>
      </p:sp>
      <p:sp>
        <p:nvSpPr>
          <p:cNvPr name="TextBox 17" id="17"/>
          <p:cNvSpPr txBox="true"/>
          <p:nvPr/>
        </p:nvSpPr>
        <p:spPr>
          <a:xfrm rot="0">
            <a:off x="2450642" y="1171575"/>
            <a:ext cx="12313793"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Understanding</a:t>
            </a:r>
            <a:r>
              <a:rPr lang="en-US" b="true" sz="4800">
                <a:solidFill>
                  <a:srgbClr val="005997"/>
                </a:solidFill>
                <a:latin typeface="Open Sans 1 Bold"/>
                <a:ea typeface="Open Sans 1 Bold"/>
                <a:cs typeface="Open Sans 1 Bold"/>
                <a:sym typeface="Open Sans 1 Bold"/>
              </a:rPr>
              <a:t> peer-on-peer sexual harassment</a:t>
            </a:r>
          </a:p>
        </p:txBody>
      </p:sp>
      <p:sp>
        <p:nvSpPr>
          <p:cNvPr name="Freeform 18" id="18"/>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907" y="643772"/>
            <a:ext cx="16808482" cy="8999455"/>
            <a:chOff x="0" y="0"/>
            <a:chExt cx="22411309" cy="11999274"/>
          </a:xfrm>
        </p:grpSpPr>
        <p:grpSp>
          <p:nvGrpSpPr>
            <p:cNvPr name="Group 6" id="6"/>
            <p:cNvGrpSpPr/>
            <p:nvPr/>
          </p:nvGrpSpPr>
          <p:grpSpPr>
            <a:xfrm rot="0">
              <a:off x="533522" y="0"/>
              <a:ext cx="21769105" cy="11870702"/>
              <a:chOff x="0" y="0"/>
              <a:chExt cx="160662311" cy="87609221"/>
            </a:xfrm>
          </p:grpSpPr>
          <p:sp>
            <p:nvSpPr>
              <p:cNvPr name="Freeform 7" id="7"/>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8" id="8"/>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9" id="9"/>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grpSp>
        <p:nvGrpSpPr>
          <p:cNvPr name="Group 15" id="15"/>
          <p:cNvGrpSpPr/>
          <p:nvPr/>
        </p:nvGrpSpPr>
        <p:grpSpPr>
          <a:xfrm rot="0">
            <a:off x="1384582" y="3799593"/>
            <a:ext cx="2396211" cy="239621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8BAF"/>
            </a:solidFill>
            <a:ln w="38100" cap="sq">
              <a:solidFill>
                <a:srgbClr val="FDFDFD"/>
              </a:solidFill>
              <a:prstDash val="solid"/>
              <a:miter/>
            </a:ln>
          </p:spPr>
        </p:sp>
        <p:sp>
          <p:nvSpPr>
            <p:cNvPr name="TextBox 17" id="17"/>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FFFFF"/>
                  </a:solidFill>
                  <a:latin typeface="KG Primary Penmanship"/>
                  <a:ea typeface="KG Primary Penmanship"/>
                  <a:cs typeface="KG Primary Penmanship"/>
                  <a:sym typeface="KG Primary Penmanship"/>
                </a:rPr>
                <a:t>Normative masculinity</a:t>
              </a:r>
            </a:p>
          </p:txBody>
        </p:sp>
      </p:grpSp>
      <p:grpSp>
        <p:nvGrpSpPr>
          <p:cNvPr name="Group 18" id="18"/>
          <p:cNvGrpSpPr/>
          <p:nvPr/>
        </p:nvGrpSpPr>
        <p:grpSpPr>
          <a:xfrm rot="0">
            <a:off x="2582688" y="5143500"/>
            <a:ext cx="3777473" cy="3777473"/>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997"/>
            </a:solidFill>
            <a:ln w="38100" cap="sq">
              <a:solidFill>
                <a:srgbClr val="FDFDFD"/>
              </a:solidFill>
              <a:prstDash val="solid"/>
              <a:miter/>
            </a:ln>
          </p:spPr>
        </p:sp>
        <p:sp>
          <p:nvSpPr>
            <p:cNvPr name="TextBox 20" id="20"/>
            <p:cNvSpPr txBox="true"/>
            <p:nvPr/>
          </p:nvSpPr>
          <p:spPr>
            <a:xfrm>
              <a:off x="76200" y="0"/>
              <a:ext cx="660400" cy="736600"/>
            </a:xfrm>
            <a:prstGeom prst="rect">
              <a:avLst/>
            </a:prstGeom>
          </p:spPr>
          <p:txBody>
            <a:bodyPr anchor="ctr" rtlCol="false" tIns="50800" lIns="50800" bIns="50800" rIns="50800"/>
            <a:lstStyle/>
            <a:p>
              <a:pPr algn="ctr">
                <a:lnSpc>
                  <a:spcPts val="5039"/>
                </a:lnSpc>
              </a:pPr>
              <a:r>
                <a:rPr lang="en-US" sz="3599">
                  <a:solidFill>
                    <a:srgbClr val="FFFFFF"/>
                  </a:solidFill>
                  <a:latin typeface="KG Primary Penmanship"/>
                  <a:ea typeface="KG Primary Penmanship"/>
                  <a:cs typeface="KG Primary Penmanship"/>
                  <a:sym typeface="KG Primary Penmanship"/>
                </a:rPr>
                <a:t>Lack of awareness &amp; Education for teachers</a:t>
              </a:r>
            </a:p>
          </p:txBody>
        </p:sp>
      </p:grpSp>
      <p:grpSp>
        <p:nvGrpSpPr>
          <p:cNvPr name="Group 21" id="21"/>
          <p:cNvGrpSpPr/>
          <p:nvPr/>
        </p:nvGrpSpPr>
        <p:grpSpPr>
          <a:xfrm rot="0">
            <a:off x="13634539" y="5808126"/>
            <a:ext cx="3450174" cy="3450174"/>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8BAF"/>
            </a:solidFill>
            <a:ln w="38100" cap="sq">
              <a:solidFill>
                <a:srgbClr val="FDFDFD"/>
              </a:solidFill>
              <a:prstDash val="solid"/>
              <a:miter/>
            </a:ln>
          </p:spPr>
        </p:sp>
        <p:sp>
          <p:nvSpPr>
            <p:cNvPr name="TextBox 23" id="23"/>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DFDFD"/>
                  </a:solidFill>
                  <a:latin typeface="KG Primary Penmanship"/>
                  <a:ea typeface="KG Primary Penmanship"/>
                  <a:cs typeface="KG Primary Penmanship"/>
                  <a:sym typeface="KG Primary Penmanship"/>
                </a:rPr>
                <a:t>Influence of media</a:t>
              </a:r>
            </a:p>
          </p:txBody>
        </p:sp>
      </p:grpSp>
      <p:grpSp>
        <p:nvGrpSpPr>
          <p:cNvPr name="Group 24" id="24"/>
          <p:cNvGrpSpPr/>
          <p:nvPr/>
        </p:nvGrpSpPr>
        <p:grpSpPr>
          <a:xfrm rot="0">
            <a:off x="11713180" y="4840348"/>
            <a:ext cx="2710909" cy="2710909"/>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084"/>
            </a:solidFill>
            <a:ln w="38100" cap="sq">
              <a:solidFill>
                <a:srgbClr val="FDFDFD"/>
              </a:solidFill>
              <a:prstDash val="solid"/>
              <a:miter/>
            </a:ln>
          </p:spPr>
        </p:sp>
        <p:sp>
          <p:nvSpPr>
            <p:cNvPr name="TextBox 26" id="26"/>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DFDFD"/>
                  </a:solidFill>
                  <a:latin typeface="KG Primary Penmanship"/>
                  <a:ea typeface="KG Primary Penmanship"/>
                  <a:cs typeface="KG Primary Penmanship"/>
                  <a:sym typeface="KG Primary Penmanship"/>
                </a:rPr>
                <a:t>Peer pressure</a:t>
              </a:r>
            </a:p>
          </p:txBody>
        </p:sp>
      </p:grpSp>
      <p:grpSp>
        <p:nvGrpSpPr>
          <p:cNvPr name="Group 27" id="27"/>
          <p:cNvGrpSpPr/>
          <p:nvPr/>
        </p:nvGrpSpPr>
        <p:grpSpPr>
          <a:xfrm rot="0">
            <a:off x="6155687" y="3618620"/>
            <a:ext cx="5976627" cy="5976627"/>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8BAF"/>
            </a:solidFill>
            <a:ln w="38100" cap="sq">
              <a:solidFill>
                <a:srgbClr val="FDFDFD"/>
              </a:solidFill>
              <a:prstDash val="solid"/>
              <a:miter/>
            </a:ln>
          </p:spPr>
        </p:sp>
        <p:sp>
          <p:nvSpPr>
            <p:cNvPr name="TextBox 29" id="29"/>
            <p:cNvSpPr txBox="true"/>
            <p:nvPr/>
          </p:nvSpPr>
          <p:spPr>
            <a:xfrm>
              <a:off x="76200" y="66675"/>
              <a:ext cx="660400" cy="669925"/>
            </a:xfrm>
            <a:prstGeom prst="rect">
              <a:avLst/>
            </a:prstGeom>
          </p:spPr>
          <p:txBody>
            <a:bodyPr anchor="ctr" rtlCol="false" tIns="50800" lIns="50800" bIns="50800" rIns="50800"/>
            <a:lstStyle/>
            <a:p>
              <a:pPr algn="ctr">
                <a:lnSpc>
                  <a:spcPts val="4319"/>
                </a:lnSpc>
              </a:pPr>
              <a:r>
                <a:rPr lang="en-US" sz="3599">
                  <a:solidFill>
                    <a:srgbClr val="FFFFFF"/>
                  </a:solidFill>
                  <a:latin typeface="KG Primary Penmanship"/>
                  <a:ea typeface="KG Primary Penmanship"/>
                  <a:cs typeface="KG Primary Penmanship"/>
                  <a:sym typeface="KG Primary Penmanship"/>
                </a:rPr>
                <a:t>Lack of education about age-appropriate relationships, boundaries &amp; consent</a:t>
              </a:r>
            </a:p>
          </p:txBody>
        </p:sp>
      </p:grpSp>
      <p:sp>
        <p:nvSpPr>
          <p:cNvPr name="TextBox 30" id="30"/>
          <p:cNvSpPr txBox="true"/>
          <p:nvPr/>
        </p:nvSpPr>
        <p:spPr>
          <a:xfrm rot="0">
            <a:off x="3103192" y="2728789"/>
            <a:ext cx="11839912" cy="668020"/>
          </a:xfrm>
          <a:prstGeom prst="rect">
            <a:avLst/>
          </a:prstGeom>
        </p:spPr>
        <p:txBody>
          <a:bodyPr anchor="t" rtlCol="false" tIns="0" lIns="0" bIns="0" rIns="0">
            <a:spAutoFit/>
          </a:bodyPr>
          <a:lstStyle/>
          <a:p>
            <a:pPr algn="l">
              <a:lnSpc>
                <a:spcPts val="5059"/>
              </a:lnSpc>
            </a:pPr>
            <a:r>
              <a:rPr lang="en-US" sz="4599">
                <a:solidFill>
                  <a:srgbClr val="005084"/>
                </a:solidFill>
                <a:latin typeface="KG Primary Penmanship"/>
                <a:ea typeface="KG Primary Penmanship"/>
                <a:cs typeface="KG Primary Penmanship"/>
                <a:sym typeface="KG Primary Penmanship"/>
              </a:rPr>
              <a:t>What are the causes of peer-on-peer sexual harassment?</a:t>
            </a:r>
          </a:p>
        </p:txBody>
      </p:sp>
      <p:sp>
        <p:nvSpPr>
          <p:cNvPr name="TextBox 31" id="31"/>
          <p:cNvSpPr txBox="true"/>
          <p:nvPr/>
        </p:nvSpPr>
        <p:spPr>
          <a:xfrm rot="0">
            <a:off x="2450642" y="1171575"/>
            <a:ext cx="12313793"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Understanding</a:t>
            </a:r>
            <a:r>
              <a:rPr lang="en-US" b="true" sz="4800">
                <a:solidFill>
                  <a:srgbClr val="005997"/>
                </a:solidFill>
                <a:latin typeface="Open Sans 1 Bold"/>
                <a:ea typeface="Open Sans 1 Bold"/>
                <a:cs typeface="Open Sans 1 Bold"/>
                <a:sym typeface="Open Sans 1 Bold"/>
              </a:rPr>
              <a:t> peer-on-peer sexual harassment</a:t>
            </a:r>
          </a:p>
        </p:txBody>
      </p:sp>
      <p:sp>
        <p:nvSpPr>
          <p:cNvPr name="Freeform 32" id="32"/>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907" y="643772"/>
            <a:ext cx="16808482" cy="8999455"/>
            <a:chOff x="0" y="0"/>
            <a:chExt cx="22411309" cy="11999274"/>
          </a:xfrm>
        </p:grpSpPr>
        <p:grpSp>
          <p:nvGrpSpPr>
            <p:cNvPr name="Group 6" id="6"/>
            <p:cNvGrpSpPr/>
            <p:nvPr/>
          </p:nvGrpSpPr>
          <p:grpSpPr>
            <a:xfrm rot="0">
              <a:off x="533522" y="0"/>
              <a:ext cx="21769105" cy="11870702"/>
              <a:chOff x="0" y="0"/>
              <a:chExt cx="160662311" cy="87609221"/>
            </a:xfrm>
          </p:grpSpPr>
          <p:sp>
            <p:nvSpPr>
              <p:cNvPr name="Freeform 7" id="7"/>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8" id="8"/>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9" id="9"/>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15356380" y="1663065"/>
            <a:ext cx="1902920" cy="1560394"/>
          </a:xfrm>
          <a:custGeom>
            <a:avLst/>
            <a:gdLst/>
            <a:ahLst/>
            <a:cxnLst/>
            <a:rect r="r" b="b" t="t" l="l"/>
            <a:pathLst>
              <a:path h="1560394" w="1902920">
                <a:moveTo>
                  <a:pt x="0" y="0"/>
                </a:moveTo>
                <a:lnTo>
                  <a:pt x="1902920" y="0"/>
                </a:lnTo>
                <a:lnTo>
                  <a:pt x="1902920" y="1560394"/>
                </a:lnTo>
                <a:lnTo>
                  <a:pt x="0" y="15603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2450642" y="1171575"/>
            <a:ext cx="12313793"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Understanding</a:t>
            </a:r>
            <a:r>
              <a:rPr lang="en-US" b="true" sz="4800">
                <a:solidFill>
                  <a:srgbClr val="005997"/>
                </a:solidFill>
                <a:latin typeface="Open Sans 1 Bold"/>
                <a:ea typeface="Open Sans 1 Bold"/>
                <a:cs typeface="Open Sans 1 Bold"/>
                <a:sym typeface="Open Sans 1 Bold"/>
              </a:rPr>
              <a:t> peer-on-peer sexual harassment</a:t>
            </a:r>
          </a:p>
        </p:txBody>
      </p:sp>
      <p:sp>
        <p:nvSpPr>
          <p:cNvPr name="TextBox 17" id="17"/>
          <p:cNvSpPr txBox="true"/>
          <p:nvPr/>
        </p:nvSpPr>
        <p:spPr>
          <a:xfrm rot="0">
            <a:off x="1132632" y="2449711"/>
            <a:ext cx="14832747" cy="7213600"/>
          </a:xfrm>
          <a:prstGeom prst="rect">
            <a:avLst/>
          </a:prstGeom>
        </p:spPr>
        <p:txBody>
          <a:bodyPr anchor="t" rtlCol="false" tIns="0" lIns="0" bIns="0" rIns="0">
            <a:spAutoFit/>
          </a:bodyPr>
          <a:lstStyle/>
          <a:p>
            <a:pPr algn="l">
              <a:lnSpc>
                <a:spcPts val="2750"/>
              </a:lnSpc>
            </a:pPr>
            <a:r>
              <a:rPr lang="en-US" sz="2500">
                <a:solidFill>
                  <a:srgbClr val="005084"/>
                </a:solidFill>
                <a:latin typeface="KG Primary Penmanship"/>
                <a:ea typeface="KG Primary Penmanship"/>
                <a:cs typeface="KG Primary Penmanship"/>
                <a:sym typeface="KG Primary Penmanship"/>
              </a:rPr>
              <a:t>Budde, J., Witz, C., &amp; Böhm, M. (2022). Sexual boundary violations via digital media among students. Frontiers in Psychology, 12, Article 755752. https://doi.org/10.3389/fpsyg.2021.755752</a:t>
            </a:r>
          </a:p>
          <a:p>
            <a:pPr algn="l">
              <a:lnSpc>
                <a:spcPts val="2750"/>
              </a:lnSpc>
            </a:pPr>
          </a:p>
          <a:p>
            <a:pPr algn="l">
              <a:lnSpc>
                <a:spcPts val="2750"/>
              </a:lnSpc>
            </a:pPr>
            <a:r>
              <a:rPr lang="en-US" sz="2500">
                <a:solidFill>
                  <a:srgbClr val="005084"/>
                </a:solidFill>
                <a:latin typeface="KG Primary Penmanship"/>
                <a:ea typeface="KG Primary Penmanship"/>
                <a:cs typeface="KG Primary Penmanship"/>
                <a:sym typeface="KG Primary Penmanship"/>
              </a:rPr>
              <a:t>Chiang, L. F., Kress, H., Sumner, S. A., Gleckel, J., Kawemama, P., &amp; Gordon, R. N. (2016). Violence Against Children Surveys (VACS): towards a global surveillance system. Injury prevention, 22(Suppl 1), i17-i22.</a:t>
            </a:r>
          </a:p>
          <a:p>
            <a:pPr algn="l">
              <a:lnSpc>
                <a:spcPts val="2750"/>
              </a:lnSpc>
            </a:pPr>
          </a:p>
          <a:p>
            <a:pPr algn="l">
              <a:lnSpc>
                <a:spcPts val="2750"/>
              </a:lnSpc>
            </a:pPr>
            <a:r>
              <a:rPr lang="en-US" sz="2500">
                <a:solidFill>
                  <a:srgbClr val="005084"/>
                </a:solidFill>
                <a:latin typeface="KG Primary Penmanship"/>
                <a:ea typeface="KG Primary Penmanship"/>
                <a:cs typeface="KG Primary Penmanship"/>
                <a:sym typeface="KG Primary Penmanship"/>
              </a:rPr>
              <a:t>Collet, I. (2016). L'égalité fille-garçon : une exigence dans la formation des enseignants. ESF Sciences Humaines.</a:t>
            </a:r>
          </a:p>
          <a:p>
            <a:pPr algn="l">
              <a:lnSpc>
                <a:spcPts val="2750"/>
              </a:lnSpc>
            </a:pPr>
          </a:p>
          <a:p>
            <a:pPr algn="l">
              <a:lnSpc>
                <a:spcPts val="2750"/>
              </a:lnSpc>
            </a:pPr>
            <a:r>
              <a:rPr lang="en-US" sz="2500">
                <a:solidFill>
                  <a:srgbClr val="005084"/>
                </a:solidFill>
                <a:latin typeface="KG Primary Penmanship"/>
                <a:ea typeface="KG Primary Penmanship"/>
                <a:cs typeface="KG Primary Penmanship"/>
                <a:sym typeface="KG Primary Penmanship"/>
              </a:rPr>
              <a:t>David, A. (2020). The role of discourse in social theory: The work of Michel Foucault. Sociology Review, 24–27.</a:t>
            </a:r>
          </a:p>
          <a:p>
            <a:pPr algn="l">
              <a:lnSpc>
                <a:spcPts val="2750"/>
              </a:lnSpc>
            </a:pPr>
            <a:r>
              <a:rPr lang="en-US" sz="2500">
                <a:solidFill>
                  <a:srgbClr val="005084"/>
                </a:solidFill>
                <a:latin typeface="KG Primary Penmanship"/>
                <a:ea typeface="KG Primary Penmanship"/>
                <a:cs typeface="KG Primary Penmanship"/>
                <a:sym typeface="KG Primary Penmanship"/>
              </a:rPr>
              <a:t>https://ueaeprints.uea.ac.uk/id/eprint/77443</a:t>
            </a:r>
          </a:p>
          <a:p>
            <a:pPr algn="l">
              <a:lnSpc>
                <a:spcPts val="2750"/>
              </a:lnSpc>
            </a:pPr>
          </a:p>
          <a:p>
            <a:pPr algn="l">
              <a:lnSpc>
                <a:spcPts val="2750"/>
              </a:lnSpc>
            </a:pPr>
            <a:r>
              <a:rPr lang="en-US" sz="2500">
                <a:solidFill>
                  <a:srgbClr val="005084"/>
                </a:solidFill>
                <a:latin typeface="KG Primary Penmanship"/>
                <a:ea typeface="KG Primary Penmanship"/>
                <a:cs typeface="KG Primary Penmanship"/>
                <a:sym typeface="KG Primary Penmanship"/>
              </a:rPr>
              <a:t>Debarbieux, E., Alessandrin, A., Dagorn, J., &amp; Gaillard, O. (2018). Les violences sexistes à l’école: Une oppression viriliste. Observatoire Européen de la Violence à l’École. UNGEI.</a:t>
            </a:r>
          </a:p>
          <a:p>
            <a:pPr algn="l">
              <a:lnSpc>
                <a:spcPts val="2750"/>
              </a:lnSpc>
            </a:pPr>
          </a:p>
          <a:p>
            <a:pPr algn="l">
              <a:lnSpc>
                <a:spcPts val="2750"/>
              </a:lnSpc>
            </a:pPr>
            <a:r>
              <a:rPr lang="en-US" sz="2500">
                <a:solidFill>
                  <a:srgbClr val="005084"/>
                </a:solidFill>
                <a:latin typeface="KG Primary Penmanship"/>
                <a:ea typeface="KG Primary Penmanship"/>
                <a:cs typeface="KG Primary Penmanship"/>
                <a:sym typeface="KG Primary Penmanship"/>
              </a:rPr>
              <a:t>Fize, M. (2003). Sexisme à l’école: Les élèves face aux préjugés. Paris: Editions de l'Aube.</a:t>
            </a:r>
          </a:p>
          <a:p>
            <a:pPr algn="l">
              <a:lnSpc>
                <a:spcPts val="2750"/>
              </a:lnSpc>
            </a:pPr>
          </a:p>
          <a:p>
            <a:pPr algn="l">
              <a:lnSpc>
                <a:spcPts val="2750"/>
              </a:lnSpc>
            </a:pPr>
            <a:r>
              <a:rPr lang="en-US" sz="2500">
                <a:solidFill>
                  <a:srgbClr val="005084"/>
                </a:solidFill>
                <a:latin typeface="KG Primary Penmanship"/>
                <a:ea typeface="KG Primary Penmanship"/>
                <a:cs typeface="KG Primary Penmanship"/>
                <a:sym typeface="KG Primary Penmanship"/>
              </a:rPr>
              <a:t>Flecha, A., García, R., &amp; Rudd, R. (2011). Using health literacy in school to overcome inequalities. European Journal of Education, 46(2), 209-218.</a:t>
            </a:r>
          </a:p>
          <a:p>
            <a:pPr algn="l">
              <a:lnSpc>
                <a:spcPts val="2750"/>
              </a:lnSpc>
            </a:pPr>
          </a:p>
          <a:p>
            <a:pPr algn="l">
              <a:lnSpc>
                <a:spcPts val="2750"/>
              </a:lnSpc>
            </a:pPr>
            <a:r>
              <a:rPr lang="en-US" sz="2500">
                <a:solidFill>
                  <a:srgbClr val="005084"/>
                </a:solidFill>
                <a:latin typeface="KG Primary Penmanship"/>
                <a:ea typeface="KG Primary Penmanship"/>
                <a:cs typeface="KG Primary Penmanship"/>
                <a:sym typeface="KG Primary Penmanship"/>
              </a:rPr>
              <a:t>Irvine, N. (2021). How to identify and deal with toxic masculinity. Edgar. https://www.edgar.ae/articles/how-toidentify-and-deal-with-toxic-masculinity.</a:t>
            </a:r>
          </a:p>
        </p:txBody>
      </p:sp>
      <p:sp>
        <p:nvSpPr>
          <p:cNvPr name="Freeform 18" id="18"/>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739759" y="643772"/>
            <a:ext cx="16808482" cy="8999455"/>
            <a:chOff x="0" y="0"/>
            <a:chExt cx="22411309" cy="11999274"/>
          </a:xfrm>
        </p:grpSpPr>
        <p:grpSp>
          <p:nvGrpSpPr>
            <p:cNvPr name="Group 3" id="3"/>
            <p:cNvGrpSpPr/>
            <p:nvPr/>
          </p:nvGrpSpPr>
          <p:grpSpPr>
            <a:xfrm rot="0">
              <a:off x="533522" y="0"/>
              <a:ext cx="21769105" cy="11870702"/>
              <a:chOff x="0" y="0"/>
              <a:chExt cx="160662311" cy="87609221"/>
            </a:xfrm>
          </p:grpSpPr>
          <p:sp>
            <p:nvSpPr>
              <p:cNvPr name="Freeform 4" id="4"/>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5" id="5"/>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6" id="6"/>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7" id="7"/>
          <p:cNvGrpSpPr/>
          <p:nvPr/>
        </p:nvGrpSpPr>
        <p:grpSpPr>
          <a:xfrm rot="0">
            <a:off x="-619537" y="9595247"/>
            <a:ext cx="19527074" cy="2103256"/>
            <a:chOff x="0" y="0"/>
            <a:chExt cx="5142933" cy="553944"/>
          </a:xfrm>
        </p:grpSpPr>
        <p:sp>
          <p:nvSpPr>
            <p:cNvPr name="Freeform 8" id="8"/>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9" id="9"/>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8596626" y="3245269"/>
            <a:ext cx="4728393" cy="4878991"/>
          </a:xfrm>
          <a:custGeom>
            <a:avLst/>
            <a:gdLst/>
            <a:ahLst/>
            <a:cxnLst/>
            <a:rect r="r" b="b" t="t" l="l"/>
            <a:pathLst>
              <a:path h="4878991" w="4728393">
                <a:moveTo>
                  <a:pt x="0" y="0"/>
                </a:moveTo>
                <a:lnTo>
                  <a:pt x="4728394" y="0"/>
                </a:lnTo>
                <a:lnTo>
                  <a:pt x="4728394" y="4878991"/>
                </a:lnTo>
                <a:lnTo>
                  <a:pt x="0" y="4878991"/>
                </a:lnTo>
                <a:lnTo>
                  <a:pt x="0" y="0"/>
                </a:lnTo>
                <a:close/>
              </a:path>
            </a:pathLst>
          </a:custGeom>
          <a:blipFill>
            <a:blip r:embed="rId4">
              <a:alphaModFix amt="73000"/>
            </a:blip>
            <a:stretch>
              <a:fillRect l="-3006" t="-1598" r="0" b="-1598"/>
            </a:stretch>
          </a:blipFill>
        </p:spPr>
      </p:sp>
      <p:grpSp>
        <p:nvGrpSpPr>
          <p:cNvPr name="Group 16" id="16"/>
          <p:cNvGrpSpPr/>
          <p:nvPr/>
        </p:nvGrpSpPr>
        <p:grpSpPr>
          <a:xfrm rot="0">
            <a:off x="1028700" y="4167180"/>
            <a:ext cx="16230600" cy="5091120"/>
            <a:chOff x="0" y="0"/>
            <a:chExt cx="21640800" cy="6788159"/>
          </a:xfrm>
        </p:grpSpPr>
        <p:grpSp>
          <p:nvGrpSpPr>
            <p:cNvPr name="Group 17" id="17"/>
            <p:cNvGrpSpPr/>
            <p:nvPr/>
          </p:nvGrpSpPr>
          <p:grpSpPr>
            <a:xfrm rot="0">
              <a:off x="0" y="1171085"/>
              <a:ext cx="6813809" cy="5617074"/>
              <a:chOff x="0" y="0"/>
              <a:chExt cx="812800" cy="670045"/>
            </a:xfrm>
          </p:grpSpPr>
          <p:sp>
            <p:nvSpPr>
              <p:cNvPr name="Freeform 18" id="18"/>
              <p:cNvSpPr/>
              <p:nvPr/>
            </p:nvSpPr>
            <p:spPr>
              <a:xfrm flipH="false" flipV="false" rot="0">
                <a:off x="0" y="0"/>
                <a:ext cx="812800" cy="670045"/>
              </a:xfrm>
              <a:custGeom>
                <a:avLst/>
                <a:gdLst/>
                <a:ahLst/>
                <a:cxnLst/>
                <a:rect r="r" b="b" t="t" l="l"/>
                <a:pathLst>
                  <a:path h="670045" w="812800">
                    <a:moveTo>
                      <a:pt x="39389" y="0"/>
                    </a:moveTo>
                    <a:lnTo>
                      <a:pt x="773411" y="0"/>
                    </a:lnTo>
                    <a:cubicBezTo>
                      <a:pt x="795165" y="0"/>
                      <a:pt x="812800" y="17635"/>
                      <a:pt x="812800" y="39389"/>
                    </a:cubicBezTo>
                    <a:lnTo>
                      <a:pt x="812800" y="630656"/>
                    </a:lnTo>
                    <a:cubicBezTo>
                      <a:pt x="812800" y="652410"/>
                      <a:pt x="795165" y="670045"/>
                      <a:pt x="773411" y="670045"/>
                    </a:cubicBezTo>
                    <a:lnTo>
                      <a:pt x="39389" y="670045"/>
                    </a:lnTo>
                    <a:cubicBezTo>
                      <a:pt x="28942" y="670045"/>
                      <a:pt x="18923" y="665895"/>
                      <a:pt x="11537" y="658508"/>
                    </a:cubicBezTo>
                    <a:cubicBezTo>
                      <a:pt x="4150" y="651121"/>
                      <a:pt x="0" y="641103"/>
                      <a:pt x="0" y="630656"/>
                    </a:cubicBezTo>
                    <a:lnTo>
                      <a:pt x="0" y="39389"/>
                    </a:lnTo>
                    <a:cubicBezTo>
                      <a:pt x="0" y="17635"/>
                      <a:pt x="17635" y="0"/>
                      <a:pt x="39389" y="0"/>
                    </a:cubicBezTo>
                    <a:close/>
                  </a:path>
                </a:pathLst>
              </a:custGeom>
              <a:solidFill>
                <a:srgbClr val="D18BAF"/>
              </a:solidFill>
            </p:spPr>
          </p:sp>
          <p:sp>
            <p:nvSpPr>
              <p:cNvPr name="TextBox 19" id="19"/>
              <p:cNvSpPr txBox="true"/>
              <p:nvPr/>
            </p:nvSpPr>
            <p:spPr>
              <a:xfrm>
                <a:off x="0" y="9525"/>
                <a:ext cx="812800" cy="660520"/>
              </a:xfrm>
              <a:prstGeom prst="rect">
                <a:avLst/>
              </a:prstGeom>
            </p:spPr>
            <p:txBody>
              <a:bodyPr anchor="ctr" rtlCol="false" tIns="50497" lIns="50497" bIns="50497" rIns="50497"/>
              <a:lstStyle/>
              <a:p>
                <a:pPr algn="ctr">
                  <a:lnSpc>
                    <a:spcPts val="2121"/>
                  </a:lnSpc>
                </a:pPr>
              </a:p>
            </p:txBody>
          </p:sp>
        </p:grpSp>
        <p:sp>
          <p:nvSpPr>
            <p:cNvPr name="TextBox 20" id="20"/>
            <p:cNvSpPr txBox="true"/>
            <p:nvPr/>
          </p:nvSpPr>
          <p:spPr>
            <a:xfrm rot="0">
              <a:off x="501207" y="3002781"/>
              <a:ext cx="5811395" cy="2297643"/>
            </a:xfrm>
            <a:prstGeom prst="rect">
              <a:avLst/>
            </a:prstGeom>
          </p:spPr>
          <p:txBody>
            <a:bodyPr anchor="t" rtlCol="false" tIns="0" lIns="0" bIns="0" rIns="0">
              <a:spAutoFit/>
            </a:bodyPr>
            <a:lstStyle/>
            <a:p>
              <a:pPr algn="ctr">
                <a:lnSpc>
                  <a:spcPts val="6999"/>
                </a:lnSpc>
              </a:pPr>
              <a:r>
                <a:rPr lang="en-US" sz="4999" spc="49">
                  <a:solidFill>
                    <a:srgbClr val="FFFFFF"/>
                  </a:solidFill>
                  <a:latin typeface="KG Primary Penmanship"/>
                  <a:ea typeface="KG Primary Penmanship"/>
                  <a:cs typeface="KG Primary Penmanship"/>
                  <a:sym typeface="KG Primary Penmanship"/>
                </a:rPr>
                <a:t>Emotional and psychological harm</a:t>
              </a:r>
            </a:p>
          </p:txBody>
        </p:sp>
        <p:sp>
          <p:nvSpPr>
            <p:cNvPr name="TextBox 21" id="21"/>
            <p:cNvSpPr txBox="true"/>
            <p:nvPr/>
          </p:nvSpPr>
          <p:spPr>
            <a:xfrm rot="0">
              <a:off x="2075934" y="-220563"/>
              <a:ext cx="2661941" cy="2554696"/>
            </a:xfrm>
            <a:prstGeom prst="rect">
              <a:avLst/>
            </a:prstGeom>
          </p:spPr>
          <p:txBody>
            <a:bodyPr anchor="t" rtlCol="false" tIns="0" lIns="0" bIns="0" rIns="0">
              <a:spAutoFit/>
            </a:bodyPr>
            <a:lstStyle/>
            <a:p>
              <a:pPr algn="ctr">
                <a:lnSpc>
                  <a:spcPts val="16043"/>
                </a:lnSpc>
              </a:pPr>
              <a:r>
                <a:rPr lang="en-US" sz="11459" spc="1077">
                  <a:solidFill>
                    <a:srgbClr val="005084"/>
                  </a:solidFill>
                  <a:latin typeface="KG Primary Penmanship"/>
                  <a:ea typeface="KG Primary Penmanship"/>
                  <a:cs typeface="KG Primary Penmanship"/>
                  <a:sym typeface="KG Primary Penmanship"/>
                </a:rPr>
                <a:t>01</a:t>
              </a:r>
            </a:p>
          </p:txBody>
        </p:sp>
        <p:grpSp>
          <p:nvGrpSpPr>
            <p:cNvPr name="Group 22" id="22"/>
            <p:cNvGrpSpPr/>
            <p:nvPr/>
          </p:nvGrpSpPr>
          <p:grpSpPr>
            <a:xfrm rot="0">
              <a:off x="7413495" y="1171085"/>
              <a:ext cx="6813809" cy="5617074"/>
              <a:chOff x="0" y="0"/>
              <a:chExt cx="812800" cy="670045"/>
            </a:xfrm>
          </p:grpSpPr>
          <p:sp>
            <p:nvSpPr>
              <p:cNvPr name="Freeform 23" id="23"/>
              <p:cNvSpPr/>
              <p:nvPr/>
            </p:nvSpPr>
            <p:spPr>
              <a:xfrm flipH="false" flipV="false" rot="0">
                <a:off x="0" y="0"/>
                <a:ext cx="812800" cy="670045"/>
              </a:xfrm>
              <a:custGeom>
                <a:avLst/>
                <a:gdLst/>
                <a:ahLst/>
                <a:cxnLst/>
                <a:rect r="r" b="b" t="t" l="l"/>
                <a:pathLst>
                  <a:path h="670045" w="812800">
                    <a:moveTo>
                      <a:pt x="39389" y="0"/>
                    </a:moveTo>
                    <a:lnTo>
                      <a:pt x="773411" y="0"/>
                    </a:lnTo>
                    <a:cubicBezTo>
                      <a:pt x="795165" y="0"/>
                      <a:pt x="812800" y="17635"/>
                      <a:pt x="812800" y="39389"/>
                    </a:cubicBezTo>
                    <a:lnTo>
                      <a:pt x="812800" y="630656"/>
                    </a:lnTo>
                    <a:cubicBezTo>
                      <a:pt x="812800" y="652410"/>
                      <a:pt x="795165" y="670045"/>
                      <a:pt x="773411" y="670045"/>
                    </a:cubicBezTo>
                    <a:lnTo>
                      <a:pt x="39389" y="670045"/>
                    </a:lnTo>
                    <a:cubicBezTo>
                      <a:pt x="28942" y="670045"/>
                      <a:pt x="18923" y="665895"/>
                      <a:pt x="11537" y="658508"/>
                    </a:cubicBezTo>
                    <a:cubicBezTo>
                      <a:pt x="4150" y="651121"/>
                      <a:pt x="0" y="641103"/>
                      <a:pt x="0" y="630656"/>
                    </a:cubicBezTo>
                    <a:lnTo>
                      <a:pt x="0" y="39389"/>
                    </a:lnTo>
                    <a:cubicBezTo>
                      <a:pt x="0" y="17635"/>
                      <a:pt x="17635" y="0"/>
                      <a:pt x="39389" y="0"/>
                    </a:cubicBezTo>
                    <a:close/>
                  </a:path>
                </a:pathLst>
              </a:custGeom>
              <a:solidFill>
                <a:srgbClr val="A7CE39"/>
              </a:solidFill>
            </p:spPr>
          </p:sp>
          <p:sp>
            <p:nvSpPr>
              <p:cNvPr name="TextBox 24" id="24"/>
              <p:cNvSpPr txBox="true"/>
              <p:nvPr/>
            </p:nvSpPr>
            <p:spPr>
              <a:xfrm>
                <a:off x="0" y="9525"/>
                <a:ext cx="812800" cy="660520"/>
              </a:xfrm>
              <a:prstGeom prst="rect">
                <a:avLst/>
              </a:prstGeom>
            </p:spPr>
            <p:txBody>
              <a:bodyPr anchor="ctr" rtlCol="false" tIns="50497" lIns="50497" bIns="50497" rIns="50497"/>
              <a:lstStyle/>
              <a:p>
                <a:pPr algn="ctr">
                  <a:lnSpc>
                    <a:spcPts val="2121"/>
                  </a:lnSpc>
                </a:pPr>
              </a:p>
            </p:txBody>
          </p:sp>
        </p:grpSp>
        <p:sp>
          <p:nvSpPr>
            <p:cNvPr name="TextBox 25" id="25"/>
            <p:cNvSpPr txBox="true"/>
            <p:nvPr/>
          </p:nvSpPr>
          <p:spPr>
            <a:xfrm rot="0">
              <a:off x="7914703" y="3064616"/>
              <a:ext cx="5811395" cy="2297643"/>
            </a:xfrm>
            <a:prstGeom prst="rect">
              <a:avLst/>
            </a:prstGeom>
          </p:spPr>
          <p:txBody>
            <a:bodyPr anchor="t" rtlCol="false" tIns="0" lIns="0" bIns="0" rIns="0">
              <a:spAutoFit/>
            </a:bodyPr>
            <a:lstStyle/>
            <a:p>
              <a:pPr algn="ctr">
                <a:lnSpc>
                  <a:spcPts val="6999"/>
                </a:lnSpc>
              </a:pPr>
              <a:r>
                <a:rPr lang="en-US" sz="4999" spc="49">
                  <a:solidFill>
                    <a:srgbClr val="FFFFFF"/>
                  </a:solidFill>
                  <a:latin typeface="KG Primary Penmanship"/>
                  <a:ea typeface="KG Primary Penmanship"/>
                  <a:cs typeface="KG Primary Penmanship"/>
                  <a:sym typeface="KG Primary Penmanship"/>
                </a:rPr>
                <a:t>Academic</a:t>
              </a:r>
            </a:p>
            <a:p>
              <a:pPr algn="ctr">
                <a:lnSpc>
                  <a:spcPts val="6999"/>
                </a:lnSpc>
              </a:pPr>
              <a:r>
                <a:rPr lang="en-US" sz="4999" spc="49">
                  <a:solidFill>
                    <a:srgbClr val="FFFFFF"/>
                  </a:solidFill>
                  <a:latin typeface="KG Primary Penmanship"/>
                  <a:ea typeface="KG Primary Penmanship"/>
                  <a:cs typeface="KG Primary Penmanship"/>
                  <a:sym typeface="KG Primary Penmanship"/>
                </a:rPr>
                <a:t>difficulties</a:t>
              </a:r>
            </a:p>
          </p:txBody>
        </p:sp>
        <p:sp>
          <p:nvSpPr>
            <p:cNvPr name="TextBox 26" id="26"/>
            <p:cNvSpPr txBox="true"/>
            <p:nvPr/>
          </p:nvSpPr>
          <p:spPr>
            <a:xfrm rot="0">
              <a:off x="9489430" y="-228600"/>
              <a:ext cx="2661941" cy="2554696"/>
            </a:xfrm>
            <a:prstGeom prst="rect">
              <a:avLst/>
            </a:prstGeom>
          </p:spPr>
          <p:txBody>
            <a:bodyPr anchor="t" rtlCol="false" tIns="0" lIns="0" bIns="0" rIns="0">
              <a:spAutoFit/>
            </a:bodyPr>
            <a:lstStyle/>
            <a:p>
              <a:pPr algn="ctr">
                <a:lnSpc>
                  <a:spcPts val="16043"/>
                </a:lnSpc>
              </a:pPr>
              <a:r>
                <a:rPr lang="en-US" sz="11459" spc="1077">
                  <a:solidFill>
                    <a:srgbClr val="005084"/>
                  </a:solidFill>
                  <a:latin typeface="KG Primary Penmanship"/>
                  <a:ea typeface="KG Primary Penmanship"/>
                  <a:cs typeface="KG Primary Penmanship"/>
                  <a:sym typeface="KG Primary Penmanship"/>
                </a:rPr>
                <a:t>02</a:t>
              </a:r>
            </a:p>
          </p:txBody>
        </p:sp>
        <p:grpSp>
          <p:nvGrpSpPr>
            <p:cNvPr name="Group 27" id="27"/>
            <p:cNvGrpSpPr/>
            <p:nvPr/>
          </p:nvGrpSpPr>
          <p:grpSpPr>
            <a:xfrm rot="0">
              <a:off x="14826991" y="1171085"/>
              <a:ext cx="6813809" cy="5617074"/>
              <a:chOff x="0" y="0"/>
              <a:chExt cx="812800" cy="670045"/>
            </a:xfrm>
          </p:grpSpPr>
          <p:sp>
            <p:nvSpPr>
              <p:cNvPr name="Freeform 28" id="28"/>
              <p:cNvSpPr/>
              <p:nvPr/>
            </p:nvSpPr>
            <p:spPr>
              <a:xfrm flipH="false" flipV="false" rot="0">
                <a:off x="0" y="0"/>
                <a:ext cx="812800" cy="670045"/>
              </a:xfrm>
              <a:custGeom>
                <a:avLst/>
                <a:gdLst/>
                <a:ahLst/>
                <a:cxnLst/>
                <a:rect r="r" b="b" t="t" l="l"/>
                <a:pathLst>
                  <a:path h="670045" w="812800">
                    <a:moveTo>
                      <a:pt x="39389" y="0"/>
                    </a:moveTo>
                    <a:lnTo>
                      <a:pt x="773411" y="0"/>
                    </a:lnTo>
                    <a:cubicBezTo>
                      <a:pt x="795165" y="0"/>
                      <a:pt x="812800" y="17635"/>
                      <a:pt x="812800" y="39389"/>
                    </a:cubicBezTo>
                    <a:lnTo>
                      <a:pt x="812800" y="630656"/>
                    </a:lnTo>
                    <a:cubicBezTo>
                      <a:pt x="812800" y="652410"/>
                      <a:pt x="795165" y="670045"/>
                      <a:pt x="773411" y="670045"/>
                    </a:cubicBezTo>
                    <a:lnTo>
                      <a:pt x="39389" y="670045"/>
                    </a:lnTo>
                    <a:cubicBezTo>
                      <a:pt x="28942" y="670045"/>
                      <a:pt x="18923" y="665895"/>
                      <a:pt x="11537" y="658508"/>
                    </a:cubicBezTo>
                    <a:cubicBezTo>
                      <a:pt x="4150" y="651121"/>
                      <a:pt x="0" y="641103"/>
                      <a:pt x="0" y="630656"/>
                    </a:cubicBezTo>
                    <a:lnTo>
                      <a:pt x="0" y="39389"/>
                    </a:lnTo>
                    <a:cubicBezTo>
                      <a:pt x="0" y="17635"/>
                      <a:pt x="17635" y="0"/>
                      <a:pt x="39389" y="0"/>
                    </a:cubicBezTo>
                    <a:close/>
                  </a:path>
                </a:pathLst>
              </a:custGeom>
              <a:solidFill>
                <a:srgbClr val="D691B4"/>
              </a:solidFill>
            </p:spPr>
          </p:sp>
          <p:sp>
            <p:nvSpPr>
              <p:cNvPr name="TextBox 29" id="29"/>
              <p:cNvSpPr txBox="true"/>
              <p:nvPr/>
            </p:nvSpPr>
            <p:spPr>
              <a:xfrm>
                <a:off x="0" y="9525"/>
                <a:ext cx="812800" cy="660520"/>
              </a:xfrm>
              <a:prstGeom prst="rect">
                <a:avLst/>
              </a:prstGeom>
            </p:spPr>
            <p:txBody>
              <a:bodyPr anchor="ctr" rtlCol="false" tIns="50497" lIns="50497" bIns="50497" rIns="50497"/>
              <a:lstStyle/>
              <a:p>
                <a:pPr algn="ctr">
                  <a:lnSpc>
                    <a:spcPts val="2121"/>
                  </a:lnSpc>
                </a:pPr>
              </a:p>
            </p:txBody>
          </p:sp>
        </p:grpSp>
        <p:sp>
          <p:nvSpPr>
            <p:cNvPr name="TextBox 30" id="30"/>
            <p:cNvSpPr txBox="true"/>
            <p:nvPr/>
          </p:nvSpPr>
          <p:spPr>
            <a:xfrm rot="0">
              <a:off x="15328198" y="3534516"/>
              <a:ext cx="5811395" cy="1116543"/>
            </a:xfrm>
            <a:prstGeom prst="rect">
              <a:avLst/>
            </a:prstGeom>
          </p:spPr>
          <p:txBody>
            <a:bodyPr anchor="t" rtlCol="false" tIns="0" lIns="0" bIns="0" rIns="0">
              <a:spAutoFit/>
            </a:bodyPr>
            <a:lstStyle/>
            <a:p>
              <a:pPr algn="ctr">
                <a:lnSpc>
                  <a:spcPts val="6999"/>
                </a:lnSpc>
              </a:pPr>
              <a:r>
                <a:rPr lang="en-US" sz="4999" spc="49">
                  <a:solidFill>
                    <a:srgbClr val="FFFFFF"/>
                  </a:solidFill>
                  <a:latin typeface="KG Primary Penmanship"/>
                  <a:ea typeface="KG Primary Penmanship"/>
                  <a:cs typeface="KG Primary Penmanship"/>
                  <a:sym typeface="KG Primary Penmanship"/>
                </a:rPr>
                <a:t>Social isolation</a:t>
              </a:r>
            </a:p>
          </p:txBody>
        </p:sp>
        <p:sp>
          <p:nvSpPr>
            <p:cNvPr name="TextBox 31" id="31"/>
            <p:cNvSpPr txBox="true"/>
            <p:nvPr/>
          </p:nvSpPr>
          <p:spPr>
            <a:xfrm rot="0">
              <a:off x="16902925" y="-228600"/>
              <a:ext cx="2661941" cy="2554696"/>
            </a:xfrm>
            <a:prstGeom prst="rect">
              <a:avLst/>
            </a:prstGeom>
          </p:spPr>
          <p:txBody>
            <a:bodyPr anchor="t" rtlCol="false" tIns="0" lIns="0" bIns="0" rIns="0">
              <a:spAutoFit/>
            </a:bodyPr>
            <a:lstStyle/>
            <a:p>
              <a:pPr algn="ctr">
                <a:lnSpc>
                  <a:spcPts val="16043"/>
                </a:lnSpc>
              </a:pPr>
              <a:r>
                <a:rPr lang="en-US" sz="11459" spc="1077">
                  <a:solidFill>
                    <a:srgbClr val="005084"/>
                  </a:solidFill>
                  <a:latin typeface="KG Primary Penmanship"/>
                  <a:ea typeface="KG Primary Penmanship"/>
                  <a:cs typeface="KG Primary Penmanship"/>
                  <a:sym typeface="KG Primary Penmanship"/>
                </a:rPr>
                <a:t>03</a:t>
              </a:r>
            </a:p>
          </p:txBody>
        </p:sp>
      </p:grpSp>
      <p:sp>
        <p:nvSpPr>
          <p:cNvPr name="TextBox 32" id="32"/>
          <p:cNvSpPr txBox="true"/>
          <p:nvPr/>
        </p:nvSpPr>
        <p:spPr>
          <a:xfrm rot="0">
            <a:off x="2428818" y="1171575"/>
            <a:ext cx="12335616"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Understanding</a:t>
            </a:r>
            <a:r>
              <a:rPr lang="en-US" b="true" sz="4800">
                <a:solidFill>
                  <a:srgbClr val="005997"/>
                </a:solidFill>
                <a:latin typeface="Open Sans 1 Bold"/>
                <a:ea typeface="Open Sans 1 Bold"/>
                <a:cs typeface="Open Sans 1 Bold"/>
                <a:sym typeface="Open Sans 1 Bold"/>
              </a:rPr>
              <a:t> peer-on-peer sexual harassment</a:t>
            </a:r>
          </a:p>
        </p:txBody>
      </p:sp>
      <p:sp>
        <p:nvSpPr>
          <p:cNvPr name="TextBox 33" id="33"/>
          <p:cNvSpPr txBox="true"/>
          <p:nvPr/>
        </p:nvSpPr>
        <p:spPr>
          <a:xfrm rot="0">
            <a:off x="2644511" y="2577250"/>
            <a:ext cx="12302111" cy="668020"/>
          </a:xfrm>
          <a:prstGeom prst="rect">
            <a:avLst/>
          </a:prstGeom>
        </p:spPr>
        <p:txBody>
          <a:bodyPr anchor="t" rtlCol="false" tIns="0" lIns="0" bIns="0" rIns="0">
            <a:spAutoFit/>
          </a:bodyPr>
          <a:lstStyle/>
          <a:p>
            <a:pPr algn="l">
              <a:lnSpc>
                <a:spcPts val="5059"/>
              </a:lnSpc>
            </a:pPr>
            <a:r>
              <a:rPr lang="en-US" sz="4599">
                <a:solidFill>
                  <a:srgbClr val="005084"/>
                </a:solidFill>
                <a:latin typeface="KG Primary Penmanship"/>
                <a:ea typeface="KG Primary Penmanship"/>
                <a:cs typeface="KG Primary Penmanship"/>
                <a:sym typeface="KG Primary Penmanship"/>
              </a:rPr>
              <a:t>What are some effects of peer-on-peer sexual harassment?</a:t>
            </a:r>
          </a:p>
        </p:txBody>
      </p:sp>
      <p:sp>
        <p:nvSpPr>
          <p:cNvPr name="Freeform 34" id="34"/>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5"/>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907" y="643772"/>
            <a:ext cx="16808482" cy="8999455"/>
            <a:chOff x="0" y="0"/>
            <a:chExt cx="22411309" cy="11999274"/>
          </a:xfrm>
        </p:grpSpPr>
        <p:grpSp>
          <p:nvGrpSpPr>
            <p:cNvPr name="Group 6" id="6"/>
            <p:cNvGrpSpPr/>
            <p:nvPr/>
          </p:nvGrpSpPr>
          <p:grpSpPr>
            <a:xfrm rot="0">
              <a:off x="533522" y="0"/>
              <a:ext cx="21769105" cy="11870702"/>
              <a:chOff x="0" y="0"/>
              <a:chExt cx="160662311" cy="87609221"/>
            </a:xfrm>
          </p:grpSpPr>
          <p:sp>
            <p:nvSpPr>
              <p:cNvPr name="Freeform 7" id="7"/>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8" id="8"/>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9" id="9"/>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sp>
        <p:nvSpPr>
          <p:cNvPr name="Freeform 15" id="15"/>
          <p:cNvSpPr/>
          <p:nvPr/>
        </p:nvSpPr>
        <p:spPr>
          <a:xfrm flipH="false" flipV="false" rot="0">
            <a:off x="14764434" y="1663065"/>
            <a:ext cx="1902920" cy="1560394"/>
          </a:xfrm>
          <a:custGeom>
            <a:avLst/>
            <a:gdLst/>
            <a:ahLst/>
            <a:cxnLst/>
            <a:rect r="r" b="b" t="t" l="l"/>
            <a:pathLst>
              <a:path h="1560394" w="1902920">
                <a:moveTo>
                  <a:pt x="0" y="0"/>
                </a:moveTo>
                <a:lnTo>
                  <a:pt x="1902920" y="0"/>
                </a:lnTo>
                <a:lnTo>
                  <a:pt x="1902920" y="1560394"/>
                </a:lnTo>
                <a:lnTo>
                  <a:pt x="0" y="15603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2450642" y="1171575"/>
            <a:ext cx="12313793" cy="1125855"/>
          </a:xfrm>
          <a:prstGeom prst="rect">
            <a:avLst/>
          </a:prstGeom>
        </p:spPr>
        <p:txBody>
          <a:bodyPr anchor="t" rtlCol="false" tIns="0" lIns="0" bIns="0" rIns="0">
            <a:spAutoFit/>
          </a:bodyPr>
          <a:lstStyle/>
          <a:p>
            <a:pPr algn="ctr">
              <a:lnSpc>
                <a:spcPts val="4320"/>
              </a:lnSpc>
            </a:pPr>
            <a:r>
              <a:rPr lang="en-US" b="true" sz="4800">
                <a:solidFill>
                  <a:srgbClr val="005997"/>
                </a:solidFill>
                <a:latin typeface="Open Sans 1 Bold"/>
                <a:ea typeface="Open Sans 1 Bold"/>
                <a:cs typeface="Open Sans 1 Bold"/>
                <a:sym typeface="Open Sans 1 Bold"/>
              </a:rPr>
              <a:t>Understanding</a:t>
            </a:r>
            <a:r>
              <a:rPr lang="en-US" b="true" sz="4800">
                <a:solidFill>
                  <a:srgbClr val="005997"/>
                </a:solidFill>
                <a:latin typeface="Open Sans 1 Bold"/>
                <a:ea typeface="Open Sans 1 Bold"/>
                <a:cs typeface="Open Sans 1 Bold"/>
                <a:sym typeface="Open Sans 1 Bold"/>
              </a:rPr>
              <a:t> peer-on-peer sexual harassment</a:t>
            </a:r>
          </a:p>
        </p:txBody>
      </p:sp>
      <p:sp>
        <p:nvSpPr>
          <p:cNvPr name="TextBox 17" id="17"/>
          <p:cNvSpPr txBox="true"/>
          <p:nvPr/>
        </p:nvSpPr>
        <p:spPr>
          <a:xfrm rot="0">
            <a:off x="1479826" y="2608519"/>
            <a:ext cx="14939980" cy="6773246"/>
          </a:xfrm>
          <a:prstGeom prst="rect">
            <a:avLst/>
          </a:prstGeom>
        </p:spPr>
        <p:txBody>
          <a:bodyPr anchor="t" rtlCol="false" tIns="0" lIns="0" bIns="0" rIns="0">
            <a:spAutoFit/>
          </a:bodyPr>
          <a:lstStyle/>
          <a:p>
            <a:pPr algn="l">
              <a:lnSpc>
                <a:spcPts val="2968"/>
              </a:lnSpc>
            </a:pPr>
            <a:r>
              <a:rPr lang="en-US" sz="2699">
                <a:solidFill>
                  <a:srgbClr val="005084"/>
                </a:solidFill>
                <a:latin typeface="KG Primary Penmanship"/>
                <a:ea typeface="KG Primary Penmanship"/>
                <a:cs typeface="KG Primary Penmanship"/>
                <a:sym typeface="KG Primary Penmanship"/>
              </a:rPr>
              <a:t>Bannister Dean. (2019). Sexual harassment and the unheard voices of students. Educational Journal, 12(4), 34-39.</a:t>
            </a:r>
          </a:p>
          <a:p>
            <a:pPr algn="l">
              <a:lnSpc>
                <a:spcPts val="2968"/>
              </a:lnSpc>
            </a:pPr>
          </a:p>
          <a:p>
            <a:pPr algn="l">
              <a:lnSpc>
                <a:spcPts val="2968"/>
              </a:lnSpc>
            </a:pPr>
            <a:r>
              <a:rPr lang="en-US" sz="2699">
                <a:solidFill>
                  <a:srgbClr val="005084"/>
                </a:solidFill>
                <a:latin typeface="KG Primary Penmanship"/>
                <a:ea typeface="KG Primary Penmanship"/>
                <a:cs typeface="KG Primary Penmanship"/>
                <a:sym typeface="KG Primary Penmanship"/>
              </a:rPr>
              <a:t>Ginestra, J. (2020). The emotional toll of sexual harassment in schools. Journal of Mental Health in Education, 56(2), 78-85.</a:t>
            </a:r>
          </a:p>
          <a:p>
            <a:pPr algn="l">
              <a:lnSpc>
                <a:spcPts val="2968"/>
              </a:lnSpc>
            </a:pPr>
          </a:p>
          <a:p>
            <a:pPr algn="l">
              <a:lnSpc>
                <a:spcPts val="2968"/>
              </a:lnSpc>
            </a:pPr>
            <a:r>
              <a:rPr lang="en-US" sz="2699">
                <a:solidFill>
                  <a:srgbClr val="005084"/>
                </a:solidFill>
                <a:latin typeface="KG Primary Penmanship"/>
                <a:ea typeface="KG Primary Penmanship"/>
                <a:cs typeface="KG Primary Penmanship"/>
                <a:sym typeface="KG Primary Penmanship"/>
              </a:rPr>
              <a:t>Institute for Educational Reform and Advocacy (IDRA). (2018). Sexual harassment – Safe learning environments for all students. https://www.idra.org/safe-schools/sexual-harassment</a:t>
            </a:r>
          </a:p>
          <a:p>
            <a:pPr algn="l">
              <a:lnSpc>
                <a:spcPts val="2968"/>
              </a:lnSpc>
            </a:pPr>
          </a:p>
          <a:p>
            <a:pPr algn="l">
              <a:lnSpc>
                <a:spcPts val="2968"/>
              </a:lnSpc>
            </a:pPr>
            <a:r>
              <a:rPr lang="en-US" sz="2699">
                <a:solidFill>
                  <a:srgbClr val="005084"/>
                </a:solidFill>
                <a:latin typeface="KG Primary Penmanship"/>
                <a:ea typeface="KG Primary Penmanship"/>
                <a:cs typeface="KG Primary Penmanship"/>
                <a:sym typeface="KG Primary Penmanship"/>
              </a:rPr>
              <a:t>Konlan, D., &amp; Dangah, M. (2023). Sexual harassment and its impact on students’ academic performance: Insights</a:t>
            </a:r>
          </a:p>
          <a:p>
            <a:pPr algn="l">
              <a:lnSpc>
                <a:spcPts val="2968"/>
              </a:lnSpc>
            </a:pPr>
            <a:r>
              <a:rPr lang="en-US" sz="2699">
                <a:solidFill>
                  <a:srgbClr val="005084"/>
                </a:solidFill>
                <a:latin typeface="KG Primary Penmanship"/>
                <a:ea typeface="KG Primary Penmanship"/>
                <a:cs typeface="KG Primary Penmanship"/>
                <a:sym typeface="KG Primary Penmanship"/>
              </a:rPr>
              <a:t>from the educational system. Journal of Educational Studies and Research, 45(3), 150-162.</a:t>
            </a:r>
          </a:p>
          <a:p>
            <a:pPr algn="l">
              <a:lnSpc>
                <a:spcPts val="2968"/>
              </a:lnSpc>
            </a:pPr>
          </a:p>
          <a:p>
            <a:pPr algn="l">
              <a:lnSpc>
                <a:spcPts val="2968"/>
              </a:lnSpc>
            </a:pPr>
            <a:r>
              <a:rPr lang="en-US" sz="2699">
                <a:solidFill>
                  <a:srgbClr val="005084"/>
                </a:solidFill>
                <a:latin typeface="KG Primary Penmanship"/>
                <a:ea typeface="KG Primary Penmanship"/>
                <a:cs typeface="KG Primary Penmanship"/>
                <a:sym typeface="KG Primary Penmanship"/>
              </a:rPr>
              <a:t>Moorhead, K. (2019). The normalisation of verbal violence: How schools fail girls. Gender &amp; Education Review, 31(7), 102-108.</a:t>
            </a:r>
          </a:p>
          <a:p>
            <a:pPr algn="l">
              <a:lnSpc>
                <a:spcPts val="2968"/>
              </a:lnSpc>
            </a:pPr>
          </a:p>
          <a:p>
            <a:pPr algn="l">
              <a:lnSpc>
                <a:spcPts val="2968"/>
              </a:lnSpc>
            </a:pPr>
            <a:r>
              <a:rPr lang="en-US" sz="2699">
                <a:solidFill>
                  <a:srgbClr val="005084"/>
                </a:solidFill>
                <a:latin typeface="KG Primary Penmanship"/>
                <a:ea typeface="KG Primary Penmanship"/>
                <a:cs typeface="KG Primary Penmanship"/>
                <a:sym typeface="KG Primary Penmanship"/>
              </a:rPr>
              <a:t>Vega-Gea, E., Ortega-Ruiz, R., &amp; Sánchez, V. (2016). Peer sexual harassment in adolescence: Dimensions of the sexual harassment survey in boys and girls. International Journal of Clinical and Health Psychology, 16(1), 47-57. https://doi.org/10.1016/j.ijchp.2015.08.002</a:t>
            </a:r>
          </a:p>
          <a:p>
            <a:pPr algn="l">
              <a:lnSpc>
                <a:spcPts val="2968"/>
              </a:lnSpc>
            </a:pPr>
          </a:p>
          <a:p>
            <a:pPr algn="l">
              <a:lnSpc>
                <a:spcPts val="2968"/>
              </a:lnSpc>
            </a:pPr>
            <a:r>
              <a:rPr lang="en-US" sz="2699">
                <a:solidFill>
                  <a:srgbClr val="005084"/>
                </a:solidFill>
                <a:latin typeface="KG Primary Penmanship"/>
                <a:ea typeface="KG Primary Penmanship"/>
                <a:cs typeface="KG Primary Penmanship"/>
                <a:sym typeface="KG Primary Penmanship"/>
              </a:rPr>
              <a:t>Wikström, M. C. (2019). Gendered bodies and power dynamics: The relation between toxic masculinity and sexual harassment. Granite Journal, 3(2), 28-33.</a:t>
            </a:r>
          </a:p>
          <a:p>
            <a:pPr algn="l">
              <a:lnSpc>
                <a:spcPts val="2968"/>
              </a:lnSpc>
            </a:pPr>
          </a:p>
        </p:txBody>
      </p:sp>
      <p:sp>
        <p:nvSpPr>
          <p:cNvPr name="Freeform 18" id="18"/>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19537" y="9595247"/>
            <a:ext cx="19527074" cy="2103256"/>
            <a:chOff x="0" y="0"/>
            <a:chExt cx="5142933" cy="553944"/>
          </a:xfrm>
        </p:grpSpPr>
        <p:sp>
          <p:nvSpPr>
            <p:cNvPr name="Freeform 3" id="3"/>
            <p:cNvSpPr/>
            <p:nvPr/>
          </p:nvSpPr>
          <p:spPr>
            <a:xfrm flipH="false" flipV="false" rot="0">
              <a:off x="0" y="0"/>
              <a:ext cx="5142933" cy="553944"/>
            </a:xfrm>
            <a:custGeom>
              <a:avLst/>
              <a:gdLst/>
              <a:ahLst/>
              <a:cxnLst/>
              <a:rect r="r" b="b" t="t" l="l"/>
              <a:pathLst>
                <a:path h="553944" w="5142933">
                  <a:moveTo>
                    <a:pt x="20220" y="0"/>
                  </a:moveTo>
                  <a:lnTo>
                    <a:pt x="5122713" y="0"/>
                  </a:lnTo>
                  <a:cubicBezTo>
                    <a:pt x="5133880" y="0"/>
                    <a:pt x="5142933" y="9053"/>
                    <a:pt x="5142933" y="20220"/>
                  </a:cubicBezTo>
                  <a:lnTo>
                    <a:pt x="5142933" y="533724"/>
                  </a:lnTo>
                  <a:cubicBezTo>
                    <a:pt x="5142933" y="544891"/>
                    <a:pt x="5133880" y="553944"/>
                    <a:pt x="5122713" y="553944"/>
                  </a:cubicBezTo>
                  <a:lnTo>
                    <a:pt x="20220" y="553944"/>
                  </a:lnTo>
                  <a:cubicBezTo>
                    <a:pt x="9053" y="553944"/>
                    <a:pt x="0" y="544891"/>
                    <a:pt x="0" y="533724"/>
                  </a:cubicBezTo>
                  <a:lnTo>
                    <a:pt x="0" y="20220"/>
                  </a:lnTo>
                  <a:cubicBezTo>
                    <a:pt x="0" y="9053"/>
                    <a:pt x="9053" y="0"/>
                    <a:pt x="20220" y="0"/>
                  </a:cubicBezTo>
                  <a:close/>
                </a:path>
              </a:pathLst>
            </a:custGeom>
            <a:solidFill>
              <a:srgbClr val="D18BAF"/>
            </a:solidFill>
          </p:spPr>
        </p:sp>
        <p:sp>
          <p:nvSpPr>
            <p:cNvPr name="TextBox 4" id="4"/>
            <p:cNvSpPr txBox="true"/>
            <p:nvPr/>
          </p:nvSpPr>
          <p:spPr>
            <a:xfrm>
              <a:off x="0" y="-38100"/>
              <a:ext cx="5142933" cy="59204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907" y="643772"/>
            <a:ext cx="16808482" cy="8999455"/>
            <a:chOff x="0" y="0"/>
            <a:chExt cx="22411309" cy="11999274"/>
          </a:xfrm>
        </p:grpSpPr>
        <p:grpSp>
          <p:nvGrpSpPr>
            <p:cNvPr name="Group 6" id="6"/>
            <p:cNvGrpSpPr/>
            <p:nvPr/>
          </p:nvGrpSpPr>
          <p:grpSpPr>
            <a:xfrm rot="0">
              <a:off x="533522" y="0"/>
              <a:ext cx="21769105" cy="11870702"/>
              <a:chOff x="0" y="0"/>
              <a:chExt cx="160662311" cy="87609221"/>
            </a:xfrm>
          </p:grpSpPr>
          <p:sp>
            <p:nvSpPr>
              <p:cNvPr name="Freeform 7" id="7"/>
              <p:cNvSpPr/>
              <p:nvPr/>
            </p:nvSpPr>
            <p:spPr>
              <a:xfrm flipH="false" flipV="false" rot="0">
                <a:off x="72390" y="72390"/>
                <a:ext cx="160517535" cy="87464444"/>
              </a:xfrm>
              <a:custGeom>
                <a:avLst/>
                <a:gdLst/>
                <a:ahLst/>
                <a:cxnLst/>
                <a:rect r="r" b="b" t="t" l="l"/>
                <a:pathLst>
                  <a:path h="87464444" w="160517535">
                    <a:moveTo>
                      <a:pt x="0" y="0"/>
                    </a:moveTo>
                    <a:lnTo>
                      <a:pt x="160517535" y="0"/>
                    </a:lnTo>
                    <a:lnTo>
                      <a:pt x="160517535" y="87464444"/>
                    </a:lnTo>
                    <a:lnTo>
                      <a:pt x="0" y="87464444"/>
                    </a:lnTo>
                    <a:lnTo>
                      <a:pt x="0" y="0"/>
                    </a:lnTo>
                    <a:close/>
                  </a:path>
                </a:pathLst>
              </a:custGeom>
              <a:solidFill>
                <a:srgbClr val="FDFDFD">
                  <a:alpha val="84706"/>
                </a:srgbClr>
              </a:solidFill>
            </p:spPr>
          </p:sp>
          <p:sp>
            <p:nvSpPr>
              <p:cNvPr name="Freeform 8" id="8"/>
              <p:cNvSpPr/>
              <p:nvPr/>
            </p:nvSpPr>
            <p:spPr>
              <a:xfrm flipH="false" flipV="false" rot="0">
                <a:off x="0" y="0"/>
                <a:ext cx="160662317" cy="87609220"/>
              </a:xfrm>
              <a:custGeom>
                <a:avLst/>
                <a:gdLst/>
                <a:ahLst/>
                <a:cxnLst/>
                <a:rect r="r" b="b" t="t" l="l"/>
                <a:pathLst>
                  <a:path h="87609220" w="160662317">
                    <a:moveTo>
                      <a:pt x="160517532" y="87464441"/>
                    </a:moveTo>
                    <a:lnTo>
                      <a:pt x="160662317" y="87464441"/>
                    </a:lnTo>
                    <a:lnTo>
                      <a:pt x="160662317" y="87609220"/>
                    </a:lnTo>
                    <a:lnTo>
                      <a:pt x="160517532" y="87609220"/>
                    </a:lnTo>
                    <a:lnTo>
                      <a:pt x="160517532" y="87464441"/>
                    </a:lnTo>
                    <a:close/>
                    <a:moveTo>
                      <a:pt x="0" y="144780"/>
                    </a:moveTo>
                    <a:lnTo>
                      <a:pt x="144780" y="144780"/>
                    </a:lnTo>
                    <a:lnTo>
                      <a:pt x="144780" y="87464441"/>
                    </a:lnTo>
                    <a:lnTo>
                      <a:pt x="0" y="87464441"/>
                    </a:lnTo>
                    <a:lnTo>
                      <a:pt x="0" y="144780"/>
                    </a:lnTo>
                    <a:close/>
                    <a:moveTo>
                      <a:pt x="0" y="87464441"/>
                    </a:moveTo>
                    <a:lnTo>
                      <a:pt x="144780" y="87464441"/>
                    </a:lnTo>
                    <a:lnTo>
                      <a:pt x="144780" y="87609220"/>
                    </a:lnTo>
                    <a:lnTo>
                      <a:pt x="0" y="87609220"/>
                    </a:lnTo>
                    <a:lnTo>
                      <a:pt x="0" y="87464441"/>
                    </a:lnTo>
                    <a:close/>
                    <a:moveTo>
                      <a:pt x="160517532" y="144780"/>
                    </a:moveTo>
                    <a:lnTo>
                      <a:pt x="160662317" y="144780"/>
                    </a:lnTo>
                    <a:lnTo>
                      <a:pt x="160662317" y="87464441"/>
                    </a:lnTo>
                    <a:lnTo>
                      <a:pt x="160517532" y="87464441"/>
                    </a:lnTo>
                    <a:lnTo>
                      <a:pt x="160517532" y="144780"/>
                    </a:lnTo>
                    <a:close/>
                    <a:moveTo>
                      <a:pt x="144780" y="87464441"/>
                    </a:moveTo>
                    <a:lnTo>
                      <a:pt x="160517532" y="87464441"/>
                    </a:lnTo>
                    <a:lnTo>
                      <a:pt x="160517532" y="87609220"/>
                    </a:lnTo>
                    <a:lnTo>
                      <a:pt x="144780" y="87609220"/>
                    </a:lnTo>
                    <a:lnTo>
                      <a:pt x="144780" y="87464441"/>
                    </a:lnTo>
                    <a:close/>
                    <a:moveTo>
                      <a:pt x="160517532" y="0"/>
                    </a:moveTo>
                    <a:lnTo>
                      <a:pt x="160662317" y="0"/>
                    </a:lnTo>
                    <a:lnTo>
                      <a:pt x="160662317" y="144780"/>
                    </a:lnTo>
                    <a:lnTo>
                      <a:pt x="160517532" y="144780"/>
                    </a:lnTo>
                    <a:lnTo>
                      <a:pt x="160517532" y="0"/>
                    </a:lnTo>
                    <a:close/>
                    <a:moveTo>
                      <a:pt x="0" y="0"/>
                    </a:moveTo>
                    <a:lnTo>
                      <a:pt x="144780" y="0"/>
                    </a:lnTo>
                    <a:lnTo>
                      <a:pt x="144780" y="144780"/>
                    </a:lnTo>
                    <a:lnTo>
                      <a:pt x="0" y="144780"/>
                    </a:lnTo>
                    <a:lnTo>
                      <a:pt x="0" y="0"/>
                    </a:lnTo>
                    <a:close/>
                    <a:moveTo>
                      <a:pt x="144780" y="0"/>
                    </a:moveTo>
                    <a:lnTo>
                      <a:pt x="160517532" y="0"/>
                    </a:lnTo>
                    <a:lnTo>
                      <a:pt x="160517532" y="144780"/>
                    </a:lnTo>
                    <a:lnTo>
                      <a:pt x="144780" y="144780"/>
                    </a:lnTo>
                    <a:lnTo>
                      <a:pt x="144780" y="0"/>
                    </a:lnTo>
                    <a:close/>
                  </a:path>
                </a:pathLst>
              </a:custGeom>
              <a:solidFill>
                <a:srgbClr val="FDFDFD">
                  <a:alpha val="84706"/>
                </a:srgbClr>
              </a:solidFill>
            </p:spPr>
          </p:sp>
        </p:grpSp>
        <p:sp>
          <p:nvSpPr>
            <p:cNvPr name="Freeform 9" id="9"/>
            <p:cNvSpPr/>
            <p:nvPr/>
          </p:nvSpPr>
          <p:spPr>
            <a:xfrm flipH="false" flipV="false" rot="0">
              <a:off x="0" y="0"/>
              <a:ext cx="22411309" cy="11999274"/>
            </a:xfrm>
            <a:custGeom>
              <a:avLst/>
              <a:gdLst/>
              <a:ahLst/>
              <a:cxnLst/>
              <a:rect r="r" b="b" t="t" l="l"/>
              <a:pathLst>
                <a:path h="11999274" w="22411309">
                  <a:moveTo>
                    <a:pt x="0" y="0"/>
                  </a:moveTo>
                  <a:lnTo>
                    <a:pt x="22411309" y="0"/>
                  </a:lnTo>
                  <a:lnTo>
                    <a:pt x="22411309" y="11999274"/>
                  </a:lnTo>
                  <a:lnTo>
                    <a:pt x="0" y="11999274"/>
                  </a:lnTo>
                  <a:lnTo>
                    <a:pt x="0" y="0"/>
                  </a:lnTo>
                  <a:close/>
                </a:path>
              </a:pathLst>
            </a:custGeom>
            <a:blipFill>
              <a:blip r:embed="rId2">
                <a:alphaModFix amt="19999"/>
              </a:blip>
              <a:stretch>
                <a:fillRect l="0" t="-56723" r="0" b="-30987"/>
              </a:stretch>
            </a:blipFill>
          </p:spPr>
        </p:sp>
      </p:grpSp>
      <p:grpSp>
        <p:nvGrpSpPr>
          <p:cNvPr name="Group 10" id="10"/>
          <p:cNvGrpSpPr/>
          <p:nvPr/>
        </p:nvGrpSpPr>
        <p:grpSpPr>
          <a:xfrm rot="0">
            <a:off x="15520678" y="-2178347"/>
            <a:ext cx="4564381" cy="4564381"/>
            <a:chOff x="0" y="0"/>
            <a:chExt cx="6085841" cy="6085841"/>
          </a:xfrm>
        </p:grpSpPr>
        <p:grpSp>
          <p:nvGrpSpPr>
            <p:cNvPr name="Group 11" id="11"/>
            <p:cNvGrpSpPr/>
            <p:nvPr/>
          </p:nvGrpSpPr>
          <p:grpSpPr>
            <a:xfrm rot="0">
              <a:off x="0" y="0"/>
              <a:ext cx="6085841" cy="608584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9179" y="3098660"/>
              <a:ext cx="2297969" cy="1930515"/>
            </a:xfrm>
            <a:custGeom>
              <a:avLst/>
              <a:gdLst/>
              <a:ahLst/>
              <a:cxnLst/>
              <a:rect r="r" b="b" t="t" l="l"/>
              <a:pathLst>
                <a:path h="1930515" w="2297969">
                  <a:moveTo>
                    <a:pt x="0" y="0"/>
                  </a:moveTo>
                  <a:lnTo>
                    <a:pt x="2297968" y="0"/>
                  </a:lnTo>
                  <a:lnTo>
                    <a:pt x="2297968" y="1930514"/>
                  </a:lnTo>
                  <a:lnTo>
                    <a:pt x="0" y="1930514"/>
                  </a:lnTo>
                  <a:lnTo>
                    <a:pt x="0" y="0"/>
                  </a:lnTo>
                  <a:close/>
                </a:path>
              </a:pathLst>
            </a:custGeom>
            <a:blipFill>
              <a:blip r:embed="rId3"/>
              <a:stretch>
                <a:fillRect l="0" t="0" r="-39" b="-19081"/>
              </a:stretch>
            </a:blipFill>
          </p:spPr>
        </p:sp>
      </p:grpSp>
      <p:grpSp>
        <p:nvGrpSpPr>
          <p:cNvPr name="Group 15" id="15"/>
          <p:cNvGrpSpPr/>
          <p:nvPr/>
        </p:nvGrpSpPr>
        <p:grpSpPr>
          <a:xfrm rot="0">
            <a:off x="1384582" y="3799593"/>
            <a:ext cx="2396211" cy="239621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997"/>
            </a:solidFill>
            <a:ln w="38100" cap="sq">
              <a:solidFill>
                <a:srgbClr val="FDFDFD"/>
              </a:solidFill>
              <a:prstDash val="solid"/>
              <a:miter/>
            </a:ln>
          </p:spPr>
        </p:sp>
        <p:sp>
          <p:nvSpPr>
            <p:cNvPr name="TextBox 17" id="17"/>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FFFFF"/>
                  </a:solidFill>
                  <a:latin typeface="KG Primary Penmanship"/>
                  <a:ea typeface="KG Primary Penmanship"/>
                  <a:cs typeface="KG Primary Penmanship"/>
                  <a:sym typeface="KG Primary Penmanship"/>
                </a:rPr>
                <a:t>“I don’t like this” </a:t>
              </a:r>
            </a:p>
          </p:txBody>
        </p:sp>
      </p:grpSp>
      <p:grpSp>
        <p:nvGrpSpPr>
          <p:cNvPr name="Group 18" id="18"/>
          <p:cNvGrpSpPr/>
          <p:nvPr/>
        </p:nvGrpSpPr>
        <p:grpSpPr>
          <a:xfrm rot="0">
            <a:off x="2298984" y="5143500"/>
            <a:ext cx="4254690" cy="4228662"/>
            <a:chOff x="0" y="0"/>
            <a:chExt cx="870870" cy="865542"/>
          </a:xfrm>
        </p:grpSpPr>
        <p:sp>
          <p:nvSpPr>
            <p:cNvPr name="Freeform 19" id="19"/>
            <p:cNvSpPr/>
            <p:nvPr/>
          </p:nvSpPr>
          <p:spPr>
            <a:xfrm flipH="false" flipV="false" rot="0">
              <a:off x="0" y="0"/>
              <a:ext cx="870870" cy="865542"/>
            </a:xfrm>
            <a:custGeom>
              <a:avLst/>
              <a:gdLst/>
              <a:ahLst/>
              <a:cxnLst/>
              <a:rect r="r" b="b" t="t" l="l"/>
              <a:pathLst>
                <a:path h="865542" w="870870">
                  <a:moveTo>
                    <a:pt x="435435" y="0"/>
                  </a:moveTo>
                  <a:cubicBezTo>
                    <a:pt x="194951" y="0"/>
                    <a:pt x="0" y="193758"/>
                    <a:pt x="0" y="432771"/>
                  </a:cubicBezTo>
                  <a:cubicBezTo>
                    <a:pt x="0" y="671784"/>
                    <a:pt x="194951" y="865542"/>
                    <a:pt x="435435" y="865542"/>
                  </a:cubicBezTo>
                  <a:cubicBezTo>
                    <a:pt x="675919" y="865542"/>
                    <a:pt x="870870" y="671784"/>
                    <a:pt x="870870" y="432771"/>
                  </a:cubicBezTo>
                  <a:cubicBezTo>
                    <a:pt x="870870" y="193758"/>
                    <a:pt x="675919" y="0"/>
                    <a:pt x="435435" y="0"/>
                  </a:cubicBezTo>
                  <a:close/>
                </a:path>
              </a:pathLst>
            </a:custGeom>
            <a:solidFill>
              <a:srgbClr val="D18BAF"/>
            </a:solidFill>
            <a:ln w="38100" cap="sq">
              <a:solidFill>
                <a:srgbClr val="FDFDFD"/>
              </a:solidFill>
              <a:prstDash val="solid"/>
              <a:miter/>
            </a:ln>
          </p:spPr>
        </p:sp>
        <p:sp>
          <p:nvSpPr>
            <p:cNvPr name="TextBox 20" id="20"/>
            <p:cNvSpPr txBox="true"/>
            <p:nvPr/>
          </p:nvSpPr>
          <p:spPr>
            <a:xfrm>
              <a:off x="81644" y="4945"/>
              <a:ext cx="707582" cy="779453"/>
            </a:xfrm>
            <a:prstGeom prst="rect">
              <a:avLst/>
            </a:prstGeom>
          </p:spPr>
          <p:txBody>
            <a:bodyPr anchor="ctr" rtlCol="false" tIns="50800" lIns="50800" bIns="50800" rIns="50800"/>
            <a:lstStyle/>
            <a:p>
              <a:pPr algn="ctr">
                <a:lnSpc>
                  <a:spcPts val="5039"/>
                </a:lnSpc>
              </a:pPr>
              <a:r>
                <a:rPr lang="en-US" sz="3599">
                  <a:solidFill>
                    <a:srgbClr val="FFFFFF"/>
                  </a:solidFill>
                  <a:latin typeface="KG Primary Penmanship"/>
                  <a:ea typeface="KG Primary Penmanship"/>
                  <a:cs typeface="KG Primary Penmanship"/>
                  <a:sym typeface="KG Primary Penmanship"/>
                </a:rPr>
                <a:t>“I can see you’re trying to play, but Alex doesn’t feel comfortable — let’s find another way.”</a:t>
              </a:r>
            </a:p>
          </p:txBody>
        </p:sp>
      </p:grpSp>
      <p:grpSp>
        <p:nvGrpSpPr>
          <p:cNvPr name="Group 21" id="21"/>
          <p:cNvGrpSpPr/>
          <p:nvPr/>
        </p:nvGrpSpPr>
        <p:grpSpPr>
          <a:xfrm rot="0">
            <a:off x="13795591" y="5808126"/>
            <a:ext cx="3450174" cy="3450174"/>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997"/>
            </a:solidFill>
            <a:ln w="38100" cap="sq">
              <a:solidFill>
                <a:srgbClr val="FDFDFD"/>
              </a:solidFill>
              <a:prstDash val="solid"/>
              <a:miter/>
            </a:ln>
          </p:spPr>
        </p:sp>
        <p:sp>
          <p:nvSpPr>
            <p:cNvPr name="TextBox 23" id="23"/>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DFDFD"/>
                  </a:solidFill>
                  <a:latin typeface="KG Primary Penmanship"/>
                  <a:ea typeface="KG Primary Penmanship"/>
                  <a:cs typeface="KG Primary Penmanship"/>
                  <a:sym typeface="KG Primary Penmanship"/>
                </a:rPr>
                <a:t>“This is not fine by me, stop it please”</a:t>
              </a:r>
            </a:p>
          </p:txBody>
        </p:sp>
      </p:grpSp>
      <p:grpSp>
        <p:nvGrpSpPr>
          <p:cNvPr name="Group 24" id="24"/>
          <p:cNvGrpSpPr/>
          <p:nvPr/>
        </p:nvGrpSpPr>
        <p:grpSpPr>
          <a:xfrm rot="0">
            <a:off x="11778650" y="4546922"/>
            <a:ext cx="2710909" cy="2710909"/>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8BAF"/>
            </a:solidFill>
            <a:ln w="38100" cap="sq">
              <a:solidFill>
                <a:srgbClr val="FDFDFD"/>
              </a:solidFill>
              <a:prstDash val="solid"/>
              <a:miter/>
            </a:ln>
          </p:spPr>
        </p:sp>
        <p:sp>
          <p:nvSpPr>
            <p:cNvPr name="TextBox 26" id="26"/>
            <p:cNvSpPr txBox="true"/>
            <p:nvPr/>
          </p:nvSpPr>
          <p:spPr>
            <a:xfrm>
              <a:off x="76200" y="0"/>
              <a:ext cx="660400" cy="736600"/>
            </a:xfrm>
            <a:prstGeom prst="rect">
              <a:avLst/>
            </a:prstGeom>
          </p:spPr>
          <p:txBody>
            <a:bodyPr anchor="ctr" rtlCol="false" tIns="50800" lIns="50800" bIns="50800" rIns="50800"/>
            <a:lstStyle/>
            <a:p>
              <a:pPr algn="ctr">
                <a:lnSpc>
                  <a:spcPts val="5040"/>
                </a:lnSpc>
              </a:pPr>
              <a:r>
                <a:rPr lang="en-US" sz="3600">
                  <a:solidFill>
                    <a:srgbClr val="FDFDFD"/>
                  </a:solidFill>
                  <a:latin typeface="KG Primary Penmanship"/>
                  <a:ea typeface="KG Primary Penmanship"/>
                  <a:cs typeface="KG Primary Penmanship"/>
                  <a:sym typeface="KG Primary Penmanship"/>
                </a:rPr>
                <a:t>“Please stop”</a:t>
              </a:r>
            </a:p>
          </p:txBody>
        </p:sp>
      </p:grpSp>
      <p:grpSp>
        <p:nvGrpSpPr>
          <p:cNvPr name="Group 27" id="27"/>
          <p:cNvGrpSpPr/>
          <p:nvPr/>
        </p:nvGrpSpPr>
        <p:grpSpPr>
          <a:xfrm rot="0">
            <a:off x="6023509" y="3372885"/>
            <a:ext cx="5999277" cy="5999277"/>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t="0" r="-25046" b="0"/>
              </a:stretch>
            </a:blipFill>
          </p:spPr>
        </p:sp>
      </p:grpSp>
      <p:sp>
        <p:nvSpPr>
          <p:cNvPr name="TextBox 29" id="29"/>
          <p:cNvSpPr txBox="true"/>
          <p:nvPr/>
        </p:nvSpPr>
        <p:spPr>
          <a:xfrm rot="0">
            <a:off x="5417295" y="2243973"/>
            <a:ext cx="7453411" cy="668020"/>
          </a:xfrm>
          <a:prstGeom prst="rect">
            <a:avLst/>
          </a:prstGeom>
        </p:spPr>
        <p:txBody>
          <a:bodyPr anchor="t" rtlCol="false" tIns="0" lIns="0" bIns="0" rIns="0">
            <a:spAutoFit/>
          </a:bodyPr>
          <a:lstStyle/>
          <a:p>
            <a:pPr algn="l">
              <a:lnSpc>
                <a:spcPts val="5059"/>
              </a:lnSpc>
            </a:pPr>
            <a:r>
              <a:rPr lang="en-US" sz="4599">
                <a:solidFill>
                  <a:srgbClr val="005084"/>
                </a:solidFill>
                <a:latin typeface="KG Primary Penmanship"/>
                <a:ea typeface="KG Primary Penmanship"/>
                <a:cs typeface="KG Primary Penmanship"/>
                <a:sym typeface="KG Primary Penmanship"/>
              </a:rPr>
              <a:t>Encourage students to set boundaries</a:t>
            </a:r>
          </a:p>
        </p:txBody>
      </p:sp>
      <p:sp>
        <p:nvSpPr>
          <p:cNvPr name="TextBox 30" id="30"/>
          <p:cNvSpPr txBox="true"/>
          <p:nvPr/>
        </p:nvSpPr>
        <p:spPr>
          <a:xfrm rot="0">
            <a:off x="6281098" y="1171575"/>
            <a:ext cx="5725803" cy="582930"/>
          </a:xfrm>
          <a:prstGeom prst="rect">
            <a:avLst/>
          </a:prstGeom>
        </p:spPr>
        <p:txBody>
          <a:bodyPr anchor="t" rtlCol="false" tIns="0" lIns="0" bIns="0" rIns="0">
            <a:spAutoFit/>
          </a:bodyPr>
          <a:lstStyle/>
          <a:p>
            <a:pPr algn="l">
              <a:lnSpc>
                <a:spcPts val="4320"/>
              </a:lnSpc>
            </a:pPr>
            <a:r>
              <a:rPr lang="en-US" sz="4800" b="true">
                <a:solidFill>
                  <a:srgbClr val="005997"/>
                </a:solidFill>
                <a:latin typeface="Open Sans 1 Bold"/>
                <a:ea typeface="Open Sans 1 Bold"/>
                <a:cs typeface="Open Sans 1 Bold"/>
                <a:sym typeface="Open Sans 1 Bold"/>
              </a:rPr>
              <a:t>Th</a:t>
            </a:r>
            <a:r>
              <a:rPr lang="en-US" b="true" sz="4800">
                <a:solidFill>
                  <a:srgbClr val="005997"/>
                </a:solidFill>
                <a:latin typeface="Open Sans 1 Bold"/>
                <a:ea typeface="Open Sans 1 Bold"/>
                <a:cs typeface="Open Sans 1 Bold"/>
                <a:sym typeface="Open Sans 1 Bold"/>
              </a:rPr>
              <a:t>e</a:t>
            </a:r>
            <a:r>
              <a:rPr lang="en-US" b="true" sz="4800">
                <a:solidFill>
                  <a:srgbClr val="005997"/>
                </a:solidFill>
                <a:latin typeface="Open Sans 1 Bold"/>
                <a:ea typeface="Open Sans 1 Bold"/>
                <a:cs typeface="Open Sans 1 Bold"/>
                <a:sym typeface="Open Sans 1 Bold"/>
              </a:rPr>
              <a:t> teacher’s role</a:t>
            </a:r>
          </a:p>
        </p:txBody>
      </p:sp>
      <p:sp>
        <p:nvSpPr>
          <p:cNvPr name="Freeform 31" id="31"/>
          <p:cNvSpPr/>
          <p:nvPr/>
        </p:nvSpPr>
        <p:spPr>
          <a:xfrm flipH="false" flipV="false" rot="0">
            <a:off x="0" y="9646371"/>
            <a:ext cx="2644511" cy="589506"/>
          </a:xfrm>
          <a:custGeom>
            <a:avLst/>
            <a:gdLst/>
            <a:ahLst/>
            <a:cxnLst/>
            <a:rect r="r" b="b" t="t" l="l"/>
            <a:pathLst>
              <a:path h="589506" w="2644511">
                <a:moveTo>
                  <a:pt x="0" y="0"/>
                </a:moveTo>
                <a:lnTo>
                  <a:pt x="2644511" y="0"/>
                </a:lnTo>
                <a:lnTo>
                  <a:pt x="2644511" y="589505"/>
                </a:lnTo>
                <a:lnTo>
                  <a:pt x="0" y="589505"/>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DAG2DM0nqxk</dc:identifier>
  <dcterms:modified xsi:type="dcterms:W3CDTF">2011-08-01T06:04:30Z</dcterms:modified>
  <cp:revision>1</cp:revision>
  <dc:title>Artemis_Workshop materials_EN</dc:title>
</cp:coreProperties>
</file>